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0"/>
  </p:notesMasterIdLst>
  <p:sldIdLst>
    <p:sldId id="257" r:id="rId2"/>
    <p:sldId id="1118" r:id="rId3"/>
    <p:sldId id="1119" r:id="rId4"/>
    <p:sldId id="472" r:id="rId5"/>
    <p:sldId id="1120" r:id="rId6"/>
    <p:sldId id="1094" r:id="rId7"/>
    <p:sldId id="1095" r:id="rId8"/>
    <p:sldId id="1123" r:id="rId9"/>
    <p:sldId id="1124" r:id="rId10"/>
    <p:sldId id="1097" r:id="rId11"/>
    <p:sldId id="1086" r:id="rId12"/>
    <p:sldId id="597" r:id="rId13"/>
    <p:sldId id="579" r:id="rId14"/>
    <p:sldId id="1121" r:id="rId15"/>
    <p:sldId id="1122" r:id="rId16"/>
    <p:sldId id="598" r:id="rId17"/>
    <p:sldId id="326" r:id="rId18"/>
    <p:sldId id="599" r:id="rId19"/>
    <p:sldId id="271" r:id="rId20"/>
    <p:sldId id="267" r:id="rId21"/>
    <p:sldId id="328" r:id="rId22"/>
    <p:sldId id="329" r:id="rId23"/>
    <p:sldId id="330" r:id="rId24"/>
    <p:sldId id="315" r:id="rId25"/>
    <p:sldId id="314" r:id="rId26"/>
    <p:sldId id="317" r:id="rId27"/>
    <p:sldId id="600" r:id="rId28"/>
    <p:sldId id="318" r:id="rId29"/>
    <p:sldId id="692" r:id="rId30"/>
    <p:sldId id="319" r:id="rId31"/>
    <p:sldId id="601" r:id="rId32"/>
    <p:sldId id="500" r:id="rId33"/>
    <p:sldId id="321" r:id="rId34"/>
    <p:sldId id="494" r:id="rId35"/>
    <p:sldId id="901" r:id="rId36"/>
    <p:sldId id="902" r:id="rId37"/>
    <p:sldId id="603" r:id="rId38"/>
    <p:sldId id="499" r:id="rId39"/>
    <p:sldId id="604" r:id="rId40"/>
    <p:sldId id="489" r:id="rId41"/>
    <p:sldId id="325" r:id="rId42"/>
    <p:sldId id="501" r:id="rId43"/>
    <p:sldId id="955" r:id="rId44"/>
    <p:sldId id="951" r:id="rId45"/>
    <p:sldId id="984" r:id="rId46"/>
    <p:sldId id="606" r:id="rId47"/>
    <p:sldId id="535" r:id="rId48"/>
    <p:sldId id="536" r:id="rId49"/>
    <p:sldId id="537" r:id="rId50"/>
    <p:sldId id="1098" r:id="rId51"/>
    <p:sldId id="538" r:id="rId52"/>
    <p:sldId id="883" r:id="rId53"/>
    <p:sldId id="898" r:id="rId54"/>
    <p:sldId id="900" r:id="rId55"/>
    <p:sldId id="842" r:id="rId56"/>
    <p:sldId id="1171" r:id="rId57"/>
    <p:sldId id="1192" r:id="rId58"/>
    <p:sldId id="843" r:id="rId59"/>
    <p:sldId id="1172" r:id="rId60"/>
    <p:sldId id="1193" r:id="rId61"/>
    <p:sldId id="844" r:id="rId62"/>
    <p:sldId id="845" r:id="rId63"/>
    <p:sldId id="1173" r:id="rId64"/>
    <p:sldId id="1169"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174" r:id="rId88"/>
    <p:sldId id="1175" r:id="rId89"/>
    <p:sldId id="1176"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272" r:id="rId104"/>
    <p:sldId id="273" r:id="rId105"/>
    <p:sldId id="1178" r:id="rId106"/>
    <p:sldId id="580" r:id="rId107"/>
    <p:sldId id="620" r:id="rId108"/>
    <p:sldId id="1041" r:id="rId109"/>
    <p:sldId id="1040" r:id="rId110"/>
    <p:sldId id="621" r:id="rId111"/>
    <p:sldId id="796" r:id="rId112"/>
    <p:sldId id="931" r:id="rId113"/>
    <p:sldId id="985" r:id="rId114"/>
    <p:sldId id="849" r:id="rId115"/>
    <p:sldId id="800" r:id="rId116"/>
    <p:sldId id="615" r:id="rId117"/>
    <p:sldId id="506" r:id="rId118"/>
    <p:sldId id="803" r:id="rId119"/>
    <p:sldId id="804" r:id="rId120"/>
    <p:sldId id="791" r:id="rId121"/>
    <p:sldId id="793" r:id="rId122"/>
    <p:sldId id="794" r:id="rId123"/>
    <p:sldId id="795" r:id="rId124"/>
    <p:sldId id="616" r:id="rId125"/>
    <p:sldId id="505" r:id="rId126"/>
    <p:sldId id="513" r:id="rId127"/>
    <p:sldId id="1017" r:id="rId128"/>
    <p:sldId id="1009" r:id="rId129"/>
    <p:sldId id="1010" r:id="rId130"/>
    <p:sldId id="618" r:id="rId131"/>
    <p:sldId id="619" r:id="rId132"/>
    <p:sldId id="617" r:id="rId133"/>
    <p:sldId id="502" r:id="rId134"/>
    <p:sldId id="503" r:id="rId135"/>
    <p:sldId id="699" r:id="rId136"/>
    <p:sldId id="504" r:id="rId137"/>
    <p:sldId id="700" r:id="rId138"/>
    <p:sldId id="679" r:id="rId139"/>
    <p:sldId id="940" r:id="rId140"/>
    <p:sldId id="942" r:id="rId141"/>
    <p:sldId id="941" r:id="rId142"/>
    <p:sldId id="677" r:id="rId143"/>
    <p:sldId id="678" r:id="rId144"/>
    <p:sldId id="680" r:id="rId145"/>
    <p:sldId id="507" r:id="rId146"/>
    <p:sldId id="591" r:id="rId147"/>
    <p:sldId id="385" r:id="rId148"/>
    <p:sldId id="1125" r:id="rId149"/>
    <p:sldId id="387" r:id="rId150"/>
    <p:sldId id="388" r:id="rId151"/>
    <p:sldId id="527" r:id="rId152"/>
    <p:sldId id="529" r:id="rId153"/>
    <p:sldId id="393" r:id="rId154"/>
    <p:sldId id="394" r:id="rId155"/>
    <p:sldId id="395" r:id="rId156"/>
    <p:sldId id="702" r:id="rId157"/>
    <p:sldId id="531" r:id="rId158"/>
    <p:sldId id="947" r:id="rId159"/>
    <p:sldId id="948" r:id="rId160"/>
    <p:sldId id="949" r:id="rId161"/>
    <p:sldId id="950" r:id="rId162"/>
    <p:sldId id="853" r:id="rId163"/>
    <p:sldId id="1102" r:id="rId164"/>
    <p:sldId id="816" r:id="rId165"/>
    <p:sldId id="414" r:id="rId166"/>
    <p:sldId id="545" r:id="rId167"/>
    <p:sldId id="533" r:id="rId168"/>
    <p:sldId id="534" r:id="rId169"/>
    <p:sldId id="542" r:id="rId170"/>
    <p:sldId id="543" r:id="rId171"/>
    <p:sldId id="544" r:id="rId172"/>
    <p:sldId id="546" r:id="rId173"/>
    <p:sldId id="522" r:id="rId174"/>
    <p:sldId id="523" r:id="rId175"/>
    <p:sldId id="809" r:id="rId176"/>
    <p:sldId id="526" r:id="rId177"/>
    <p:sldId id="524" r:id="rId178"/>
    <p:sldId id="525" r:id="rId179"/>
    <p:sldId id="548" r:id="rId180"/>
    <p:sldId id="646" r:id="rId181"/>
    <p:sldId id="647" r:id="rId182"/>
    <p:sldId id="773" r:id="rId183"/>
    <p:sldId id="772" r:id="rId184"/>
    <p:sldId id="549" r:id="rId185"/>
    <p:sldId id="550" r:id="rId186"/>
    <p:sldId id="547" r:id="rId187"/>
    <p:sldId id="515" r:id="rId188"/>
    <p:sldId id="516" r:id="rId189"/>
    <p:sldId id="517" r:id="rId190"/>
    <p:sldId id="551" r:id="rId191"/>
    <p:sldId id="554" r:id="rId192"/>
    <p:sldId id="555" r:id="rId193"/>
    <p:sldId id="556" r:id="rId194"/>
    <p:sldId id="557" r:id="rId195"/>
    <p:sldId id="558" r:id="rId196"/>
    <p:sldId id="562" r:id="rId197"/>
    <p:sldId id="563" r:id="rId198"/>
    <p:sldId id="661" r:id="rId199"/>
    <p:sldId id="625" r:id="rId200"/>
    <p:sldId id="1150" r:id="rId201"/>
    <p:sldId id="402" r:id="rId202"/>
    <p:sldId id="403" r:id="rId203"/>
    <p:sldId id="404" r:id="rId204"/>
    <p:sldId id="1075" r:id="rId205"/>
    <p:sldId id="1076" r:id="rId206"/>
    <p:sldId id="421" r:id="rId207"/>
    <p:sldId id="564" r:id="rId208"/>
    <p:sldId id="1042" r:id="rId209"/>
    <p:sldId id="826" r:id="rId210"/>
    <p:sldId id="566" r:id="rId211"/>
    <p:sldId id="567" r:id="rId212"/>
    <p:sldId id="832" r:id="rId213"/>
    <p:sldId id="568" r:id="rId214"/>
    <p:sldId id="1077" r:id="rId215"/>
    <p:sldId id="1177" r:id="rId216"/>
    <p:sldId id="820" r:id="rId217"/>
    <p:sldId id="821" r:id="rId218"/>
    <p:sldId id="798" r:id="rId219"/>
    <p:sldId id="1151" r:id="rId220"/>
    <p:sldId id="1152" r:id="rId221"/>
    <p:sldId id="1153" r:id="rId222"/>
    <p:sldId id="436" r:id="rId223"/>
    <p:sldId id="666" r:id="rId224"/>
    <p:sldId id="665" r:id="rId225"/>
    <p:sldId id="443" r:id="rId226"/>
    <p:sldId id="445" r:id="rId227"/>
    <p:sldId id="446" r:id="rId228"/>
    <p:sldId id="440" r:id="rId229"/>
    <p:sldId id="823" r:id="rId230"/>
    <p:sldId id="570" r:id="rId231"/>
    <p:sldId id="828" r:id="rId232"/>
    <p:sldId id="827" r:id="rId233"/>
    <p:sldId id="836" r:id="rId234"/>
    <p:sldId id="837" r:id="rId235"/>
    <p:sldId id="453" r:id="rId236"/>
    <p:sldId id="574" r:id="rId237"/>
    <p:sldId id="838" r:id="rId238"/>
    <p:sldId id="839" r:id="rId239"/>
    <p:sldId id="1059" r:id="rId240"/>
    <p:sldId id="1060" r:id="rId241"/>
    <p:sldId id="576" r:id="rId242"/>
    <p:sldId id="824" r:id="rId243"/>
    <p:sldId id="577" r:id="rId244"/>
    <p:sldId id="935" r:id="rId245"/>
    <p:sldId id="371" r:id="rId246"/>
    <p:sldId id="575" r:id="rId247"/>
    <p:sldId id="733" r:id="rId248"/>
    <p:sldId id="583" r:id="rId249"/>
    <p:sldId id="584" r:id="rId250"/>
    <p:sldId id="585" r:id="rId251"/>
    <p:sldId id="609" r:id="rId252"/>
    <p:sldId id="610" r:id="rId253"/>
    <p:sldId id="703" r:id="rId254"/>
    <p:sldId id="611" r:id="rId255"/>
    <p:sldId id="612" r:id="rId256"/>
    <p:sldId id="704" r:id="rId257"/>
    <p:sldId id="613" r:id="rId258"/>
    <p:sldId id="705" r:id="rId259"/>
    <p:sldId id="614" r:id="rId260"/>
    <p:sldId id="1165" r:id="rId261"/>
    <p:sldId id="1166" r:id="rId262"/>
    <p:sldId id="937" r:id="rId263"/>
    <p:sldId id="894" r:id="rId264"/>
    <p:sldId id="532" r:id="rId265"/>
    <p:sldId id="1167" r:id="rId266"/>
    <p:sldId id="1168" r:id="rId267"/>
    <p:sldId id="587" r:id="rId268"/>
    <p:sldId id="675" r:id="rId269"/>
    <p:sldId id="588" r:id="rId270"/>
    <p:sldId id="997" r:id="rId271"/>
    <p:sldId id="706" r:id="rId272"/>
    <p:sldId id="589" r:id="rId273"/>
    <p:sldId id="998" r:id="rId274"/>
    <p:sldId id="856" r:id="rId275"/>
    <p:sldId id="857" r:id="rId276"/>
    <p:sldId id="707" r:id="rId277"/>
    <p:sldId id="815" r:id="rId278"/>
    <p:sldId id="979" r:id="rId279"/>
    <p:sldId id="982" r:id="rId280"/>
    <p:sldId id="983" r:id="rId281"/>
    <p:sldId id="975" r:id="rId282"/>
    <p:sldId id="708" r:id="rId283"/>
    <p:sldId id="593" r:id="rId284"/>
    <p:sldId id="709" r:id="rId285"/>
    <p:sldId id="594" r:id="rId286"/>
    <p:sldId id="710" r:id="rId287"/>
    <p:sldId id="607" r:id="rId288"/>
    <p:sldId id="336" r:id="rId289"/>
    <p:sldId id="337" r:id="rId290"/>
    <p:sldId id="748" r:id="rId291"/>
    <p:sldId id="1034" r:id="rId292"/>
    <p:sldId id="508" r:id="rId293"/>
    <p:sldId id="622" r:id="rId294"/>
    <p:sldId id="989" r:id="rId295"/>
    <p:sldId id="987" r:id="rId296"/>
    <p:sldId id="623" r:id="rId297"/>
    <p:sldId id="1035" r:id="rId298"/>
    <p:sldId id="990" r:id="rId299"/>
    <p:sldId id="991" r:id="rId300"/>
    <p:sldId id="1036" r:id="rId301"/>
    <p:sldId id="626" r:id="rId302"/>
    <p:sldId id="992" r:id="rId303"/>
    <p:sldId id="627" r:id="rId304"/>
    <p:sldId id="628" r:id="rId305"/>
    <p:sldId id="1037" r:id="rId306"/>
    <p:sldId id="629" r:id="rId307"/>
    <p:sldId id="1038" r:id="rId308"/>
    <p:sldId id="630" r:id="rId309"/>
    <p:sldId id="1039" r:id="rId310"/>
    <p:sldId id="1082" r:id="rId311"/>
    <p:sldId id="818" r:id="rId312"/>
    <p:sldId id="1081" r:id="rId313"/>
    <p:sldId id="631" r:id="rId314"/>
    <p:sldId id="993" r:id="rId315"/>
    <p:sldId id="1083" r:id="rId316"/>
    <p:sldId id="913" r:id="rId317"/>
    <p:sldId id="1085" r:id="rId318"/>
    <p:sldId id="632" r:id="rId319"/>
    <p:sldId id="994" r:id="rId320"/>
    <p:sldId id="1084" r:id="rId321"/>
    <p:sldId id="751" r:id="rId322"/>
    <p:sldId id="352" r:id="rId323"/>
    <p:sldId id="633" r:id="rId324"/>
    <p:sldId id="995" r:id="rId325"/>
    <p:sldId id="996" r:id="rId326"/>
    <p:sldId id="1160" r:id="rId327"/>
    <p:sldId id="1161" r:id="rId328"/>
    <p:sldId id="1162" r:id="rId329"/>
    <p:sldId id="368" r:id="rId330"/>
    <p:sldId id="636" r:id="rId331"/>
    <p:sldId id="663" r:id="rId332"/>
    <p:sldId id="664" r:id="rId333"/>
    <p:sldId id="637" r:id="rId334"/>
    <p:sldId id="638" r:id="rId335"/>
    <p:sldId id="712" r:id="rId336"/>
    <p:sldId id="713" r:id="rId337"/>
    <p:sldId id="714" r:id="rId338"/>
    <p:sldId id="379" r:id="rId339"/>
    <p:sldId id="953" r:id="rId340"/>
    <p:sldId id="1018" r:id="rId341"/>
    <p:sldId id="1019" r:id="rId342"/>
    <p:sldId id="1020" r:id="rId343"/>
    <p:sldId id="643" r:id="rId344"/>
    <p:sldId id="642" r:id="rId345"/>
    <p:sldId id="847" r:id="rId346"/>
    <p:sldId id="848" r:id="rId347"/>
    <p:sldId id="640" r:id="rId348"/>
    <p:sldId id="641" r:id="rId349"/>
    <p:sldId id="648" r:id="rId350"/>
    <p:sldId id="649" r:id="rId351"/>
    <p:sldId id="650" r:id="rId352"/>
    <p:sldId id="651" r:id="rId353"/>
    <p:sldId id="652" r:id="rId354"/>
    <p:sldId id="653" r:id="rId355"/>
    <p:sldId id="386" r:id="rId356"/>
    <p:sldId id="654" r:id="rId357"/>
    <p:sldId id="655" r:id="rId358"/>
    <p:sldId id="656" r:id="rId359"/>
    <p:sldId id="397" r:id="rId360"/>
    <p:sldId id="657" r:id="rId361"/>
    <p:sldId id="658" r:id="rId362"/>
    <p:sldId id="659" r:id="rId363"/>
    <p:sldId id="1072" r:id="rId364"/>
    <p:sldId id="285" r:id="rId365"/>
    <p:sldId id="286" r:id="rId366"/>
    <p:sldId id="289" r:id="rId367"/>
    <p:sldId id="290" r:id="rId368"/>
    <p:sldId id="291" r:id="rId369"/>
    <p:sldId id="829" r:id="rId370"/>
    <p:sldId id="830" r:id="rId371"/>
    <p:sldId id="683" r:id="rId372"/>
    <p:sldId id="684" r:id="rId373"/>
    <p:sldId id="682" r:id="rId374"/>
    <p:sldId id="860" r:id="rId375"/>
    <p:sldId id="671" r:id="rId376"/>
    <p:sldId id="672" r:id="rId377"/>
    <p:sldId id="673" r:id="rId378"/>
    <p:sldId id="674" r:id="rId379"/>
    <p:sldId id="360" r:id="rId380"/>
    <p:sldId id="801" r:id="rId381"/>
    <p:sldId id="1148" r:id="rId382"/>
    <p:sldId id="1149" r:id="rId383"/>
    <p:sldId id="851" r:id="rId384"/>
    <p:sldId id="331" r:id="rId385"/>
    <p:sldId id="914" r:id="rId386"/>
    <p:sldId id="852" r:id="rId387"/>
    <p:sldId id="1155" r:id="rId388"/>
    <p:sldId id="1156" r:id="rId389"/>
    <p:sldId id="896" r:id="rId390"/>
    <p:sldId id="1159" r:id="rId391"/>
    <p:sldId id="686" r:id="rId392"/>
    <p:sldId id="685" r:id="rId393"/>
    <p:sldId id="957" r:id="rId394"/>
    <p:sldId id="302" r:id="rId395"/>
    <p:sldId id="303" r:id="rId396"/>
    <p:sldId id="304" r:id="rId397"/>
    <p:sldId id="1130" r:id="rId398"/>
    <p:sldId id="305" r:id="rId399"/>
    <p:sldId id="306" r:id="rId400"/>
    <p:sldId id="307" r:id="rId401"/>
    <p:sldId id="308" r:id="rId402"/>
    <p:sldId id="1131" r:id="rId403"/>
    <p:sldId id="310" r:id="rId404"/>
    <p:sldId id="1132" r:id="rId405"/>
    <p:sldId id="1133" r:id="rId406"/>
    <p:sldId id="313" r:id="rId407"/>
    <p:sldId id="1134" r:id="rId408"/>
    <p:sldId id="1135" r:id="rId409"/>
    <p:sldId id="1136" r:id="rId410"/>
    <p:sldId id="1137" r:id="rId411"/>
    <p:sldId id="1138" r:id="rId412"/>
    <p:sldId id="1139" r:id="rId413"/>
    <p:sldId id="1140" r:id="rId414"/>
    <p:sldId id="1078" r:id="rId415"/>
    <p:sldId id="1141" r:id="rId416"/>
    <p:sldId id="1142" r:id="rId417"/>
    <p:sldId id="1143" r:id="rId418"/>
    <p:sldId id="1144" r:id="rId419"/>
    <p:sldId id="1145" r:id="rId420"/>
    <p:sldId id="1146" r:id="rId421"/>
    <p:sldId id="1147" r:id="rId422"/>
    <p:sldId id="1061" r:id="rId423"/>
    <p:sldId id="1062" r:id="rId424"/>
    <p:sldId id="1063" r:id="rId425"/>
    <p:sldId id="1170" r:id="rId426"/>
    <p:sldId id="1064" r:id="rId427"/>
    <p:sldId id="1065" r:id="rId428"/>
    <p:sldId id="342" r:id="rId429"/>
    <p:sldId id="1067" r:id="rId430"/>
    <p:sldId id="1068" r:id="rId431"/>
    <p:sldId id="727" r:id="rId432"/>
    <p:sldId id="728" r:id="rId433"/>
    <p:sldId id="781" r:id="rId434"/>
    <p:sldId id="1007" r:id="rId435"/>
    <p:sldId id="730" r:id="rId436"/>
    <p:sldId id="1157" r:id="rId437"/>
    <p:sldId id="1158" r:id="rId438"/>
    <p:sldId id="775" r:id="rId439"/>
    <p:sldId id="734" r:id="rId440"/>
    <p:sldId id="735" r:id="rId441"/>
    <p:sldId id="738" r:id="rId442"/>
    <p:sldId id="774" r:id="rId443"/>
    <p:sldId id="737" r:id="rId444"/>
    <p:sldId id="740" r:id="rId445"/>
    <p:sldId id="968" r:id="rId446"/>
    <p:sldId id="969" r:id="rId447"/>
    <p:sldId id="1045" r:id="rId448"/>
    <p:sldId id="986" r:id="rId449"/>
    <p:sldId id="427" r:id="rId450"/>
    <p:sldId id="688" r:id="rId451"/>
    <p:sldId id="689" r:id="rId452"/>
    <p:sldId id="731" r:id="rId453"/>
    <p:sldId id="732" r:id="rId454"/>
    <p:sldId id="758" r:id="rId455"/>
    <p:sldId id="759" r:id="rId456"/>
    <p:sldId id="916" r:id="rId457"/>
    <p:sldId id="917" r:id="rId458"/>
    <p:sldId id="840" r:id="rId459"/>
    <p:sldId id="841" r:id="rId460"/>
    <p:sldId id="939" r:id="rId461"/>
    <p:sldId id="766" r:id="rId462"/>
    <p:sldId id="767" r:id="rId463"/>
    <p:sldId id="776" r:id="rId464"/>
    <p:sldId id="752" r:id="rId465"/>
    <p:sldId id="753" r:id="rId466"/>
    <p:sldId id="764" r:id="rId467"/>
    <p:sldId id="765" r:id="rId468"/>
    <p:sldId id="874" r:id="rId469"/>
    <p:sldId id="946" r:id="rId470"/>
    <p:sldId id="777" r:id="rId471"/>
    <p:sldId id="762" r:id="rId472"/>
    <p:sldId id="763" r:id="rId473"/>
    <p:sldId id="769" r:id="rId474"/>
    <p:sldId id="770" r:id="rId475"/>
    <p:sldId id="873" r:id="rId476"/>
    <p:sldId id="875" r:id="rId477"/>
    <p:sldId id="1069" r:id="rId478"/>
    <p:sldId id="943" r:id="rId479"/>
    <p:sldId id="755" r:id="rId480"/>
    <p:sldId id="754" r:id="rId481"/>
    <p:sldId id="760" r:id="rId482"/>
    <p:sldId id="952" r:id="rId483"/>
    <p:sldId id="768" r:id="rId484"/>
    <p:sldId id="761" r:id="rId485"/>
    <p:sldId id="861" r:id="rId486"/>
    <p:sldId id="862" r:id="rId487"/>
    <p:sldId id="756" r:id="rId488"/>
    <p:sldId id="771" r:id="rId489"/>
    <p:sldId id="876" r:id="rId490"/>
    <p:sldId id="877" r:id="rId491"/>
    <p:sldId id="778" r:id="rId492"/>
    <p:sldId id="779" r:id="rId493"/>
    <p:sldId id="834" r:id="rId494"/>
    <p:sldId id="780" r:id="rId495"/>
    <p:sldId id="833" r:id="rId496"/>
    <p:sldId id="783" r:id="rId497"/>
    <p:sldId id="880" r:id="rId498"/>
    <p:sldId id="881" r:id="rId499"/>
    <p:sldId id="879" r:id="rId500"/>
    <p:sldId id="866" r:id="rId501"/>
    <p:sldId id="878" r:id="rId502"/>
    <p:sldId id="867" r:id="rId503"/>
    <p:sldId id="868" r:id="rId504"/>
    <p:sldId id="870" r:id="rId505"/>
    <p:sldId id="871" r:id="rId506"/>
    <p:sldId id="869" r:id="rId507"/>
    <p:sldId id="1033" r:id="rId508"/>
    <p:sldId id="1021" r:id="rId509"/>
    <p:sldId id="1022" r:id="rId510"/>
    <p:sldId id="1023" r:id="rId511"/>
    <p:sldId id="1024" r:id="rId512"/>
    <p:sldId id="1025" r:id="rId513"/>
    <p:sldId id="1027" r:id="rId514"/>
    <p:sldId id="1028" r:id="rId515"/>
    <p:sldId id="1029" r:id="rId516"/>
    <p:sldId id="1030" r:id="rId517"/>
    <p:sldId id="1032" r:id="rId518"/>
    <p:sldId id="1031" r:id="rId519"/>
    <p:sldId id="885" r:id="rId520"/>
    <p:sldId id="1074" r:id="rId521"/>
    <p:sldId id="976" r:id="rId522"/>
    <p:sldId id="933" r:id="rId523"/>
    <p:sldId id="954" r:id="rId524"/>
    <p:sldId id="788" r:id="rId525"/>
    <p:sldId id="988" r:id="rId526"/>
    <p:sldId id="1026" r:id="rId527"/>
    <p:sldId id="1106" r:id="rId528"/>
    <p:sldId id="858" r:id="rId5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2658E6"/>
    <a:srgbClr val="7EEEE3"/>
    <a:srgbClr val="C74C49"/>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commentAuthors" Target="commentAuthor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viewProps" Target="viewProps.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tableStyles" Target="tableStyle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notesMaster" Target="notesMasters/notesMaster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304</a:t>
            </a:fld>
            <a:endParaRPr lang="en-IN"/>
          </a:p>
        </p:txBody>
      </p:sp>
    </p:spTree>
    <p:extLst>
      <p:ext uri="{BB962C8B-B14F-4D97-AF65-F5344CB8AC3E}">
        <p14:creationId xmlns:p14="http://schemas.microsoft.com/office/powerpoint/2010/main" val="425618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0271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7/3/2020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7/3/2020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159897"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099235" cy="830997"/>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303866"/>
            <a:ext cx="2809082" cy="86797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1124744"/>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1666844" y="714357"/>
            <a:ext cx="8786874" cy="1323439"/>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lang="en-US" sz="2000" dirty="0">
              <a:latin typeface="Segoe UI Light" panose="020B0502040204020203" pitchFamily="34" charset="0"/>
              <a:cs typeface="Segoe UI Light" panose="020B0502040204020203" pitchFamily="34" charset="0"/>
            </a:endParaRPr>
          </a:p>
        </p:txBody>
      </p:sp>
      <p:sp>
        <p:nvSpPr>
          <p:cNvPr id="9" name="Rectangle 8"/>
          <p:cNvSpPr/>
          <p:nvPr/>
        </p:nvSpPr>
        <p:spPr>
          <a:xfrm>
            <a:off x="2024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881159"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166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809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2773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08324"/>
          </a:xfrm>
          <a:prstGeom prst="rect">
            <a:avLst/>
          </a:prstGeom>
        </p:spPr>
        <p:txBody>
          <a:bodyPr wrap="square">
            <a:spAutoFit/>
          </a:bodyPr>
          <a:lstStyle/>
          <a:p>
            <a:r>
              <a:rPr lang="en-US" sz="2000" dirty="0">
                <a:solidFill>
                  <a:srgbClr val="FF0000"/>
                </a:solidFill>
                <a:latin typeface="Gill Sans MT (Body)"/>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68584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951546684"/>
              </p:ext>
            </p:extLst>
          </p:nvPr>
        </p:nvGraphicFramePr>
        <p:xfrm>
          <a:off x="335360" y="1052145"/>
          <a:ext cx="11521280" cy="4927041"/>
        </p:xfrm>
        <a:graphic>
          <a:graphicData uri="http://schemas.openxmlformats.org/drawingml/2006/table">
            <a:tbl>
              <a:tblPr/>
              <a:tblGrid>
                <a:gridCol w="5760640">
                  <a:extLst>
                    <a:ext uri="{9D8B030D-6E8A-4147-A177-3AD203B41FA5}">
                      <a16:colId xmlns:a16="http://schemas.microsoft.com/office/drawing/2014/main" val="3406180870"/>
                    </a:ext>
                  </a:extLst>
                </a:gridCol>
                <a:gridCol w="5760640">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rPr>
                        <a:t>File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rPr>
                        <a:t>Database Management System</a:t>
                      </a:r>
                      <a:endParaRPr lang="en-IN" sz="20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900" b="0" dirty="0">
                          <a:effectLst/>
                        </a:rPr>
                        <a:t>File System is a general and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900" b="0" dirty="0">
                          <a:effectLst/>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9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900" b="0" dirty="0">
                          <a:effectLst/>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Centralization</a:t>
                      </a:r>
                      <a:r>
                        <a:rPr lang="en-IN" sz="19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900" b="0" dirty="0">
                          <a:effectLst/>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900" b="0" dirty="0">
                          <a:effectLst/>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900" b="0" dirty="0">
                          <a:effectLst/>
                        </a:rPr>
                        <a:t>File System stores unstructured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900" b="0" dirty="0">
                          <a:effectLst/>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9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9208"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1981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1" y="3200906"/>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767408" y="3717032"/>
            <a:ext cx="10657184"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a:t>
            </a:r>
            <a:r>
              <a:rPr lang="en-IN" sz="2200" b="1" dirty="0">
                <a:latin typeface="Segoe UI Light" panose="020B0502040204020203" pitchFamily="34" charset="0"/>
                <a:cs typeface="Segoe UI Light" panose="020B0502040204020203" pitchFamily="34" charset="0"/>
              </a:rPr>
              <a:t>USE</a:t>
            </a:r>
            <a:r>
              <a:rPr lang="en-IN" sz="2200" dirty="0">
                <a:latin typeface="Segoe UI Light" panose="020B0502040204020203" pitchFamily="34" charset="0"/>
                <a:cs typeface="Segoe UI Light" panose="020B0502040204020203" pitchFamily="34" charset="0"/>
              </a:rPr>
              <a:t> </a:t>
            </a:r>
            <a:r>
              <a:rPr lang="en-IN" sz="2200" b="1" dirty="0">
                <a:latin typeface="Segoe UI Light" panose="020B0502040204020203" pitchFamily="34" charset="0"/>
                <a:cs typeface="Segoe UI Light" panose="020B0502040204020203" pitchFamily="34" charset="0"/>
              </a:rPr>
              <a:t>db_name</a:t>
            </a:r>
            <a:r>
              <a:rPr lang="en-IN" sz="2200" dirty="0">
                <a:latin typeface="Segoe UI Light" panose="020B0502040204020203" pitchFamily="34" charset="0"/>
                <a:cs typeface="Segoe UI Light" panose="020B0502040204020203" pitchFamily="34" charset="0"/>
              </a:rPr>
              <a:t>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a:t>
            </a:r>
            <a:r>
              <a:rPr lang="en-US" dirty="0">
                <a:solidFill>
                  <a:schemeClr val="bg1"/>
                </a:solidFill>
                <a:latin typeface="Roboto"/>
              </a:rPr>
              <a:t>. If a schema has more than 1 relation, it is called Relational Schema.</a:t>
            </a:r>
            <a:endParaRPr lang="en-IN" dirty="0">
              <a:solidFill>
                <a:schemeClr val="bg1"/>
              </a:solidFill>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073638"/>
            <a:ext cx="6192688" cy="2721082"/>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data</a:t>
            </a:r>
            <a:r>
              <a:rPr lang="en-US" sz="2000" b="1" dirty="0">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1982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19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676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676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676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142769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2381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1809720" y="428605"/>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US" sz="2400" dirty="0">
                <a:solidFill>
                  <a:srgbClr val="000000"/>
                </a:solidFill>
                <a:latin typeface="verdana" panose="020B0604030504040204" pitchFamily="34" charset="0"/>
              </a:rPr>
              <a:t>introduced by E.F. Codd.</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400313" y="2567139"/>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400313" y="3112530"/>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2856396"/>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215" y="4158325"/>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155" y="4681717"/>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278094"/>
          </a:xfrm>
          <a:prstGeom prst="rect">
            <a:avLst/>
          </a:prstGeom>
        </p:spPr>
        <p:txBody>
          <a:bodyPr wrap="square">
            <a:spAutoFit/>
          </a:bodyPr>
          <a:lstStyle/>
          <a:p>
            <a:pPr algn="just"/>
            <a:r>
              <a:rPr lang="en-US" sz="2000" b="1" dirty="0">
                <a:solidFill>
                  <a:schemeClr val="tx1">
                    <a:lumMod val="85000"/>
                    <a:lumOff val="15000"/>
                  </a:schemeClr>
                </a:solidFill>
                <a:latin typeface="Gentium Basic"/>
              </a:rPr>
              <a:t>Tables</a:t>
            </a:r>
            <a:r>
              <a:rPr lang="en-US" sz="2000" dirty="0">
                <a:solidFill>
                  <a:schemeClr val="tx1">
                    <a:lumMod val="85000"/>
                    <a:lumOff val="15000"/>
                  </a:schemeClr>
                </a:solidFill>
                <a:latin typeface="Gentium Basic"/>
              </a:rPr>
              <a:t> − In relational model, relations are saved in the form of Tables. A table has rows and columns.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 </a:t>
            </a:r>
            <a:r>
              <a:rPr lang="en-US" sz="2000" dirty="0">
                <a:solidFill>
                  <a:schemeClr val="tx1">
                    <a:lumMod val="85000"/>
                    <a:lumOff val="15000"/>
                  </a:schemeClr>
                </a:solidFill>
                <a:latin typeface="Gentium Basic"/>
              </a:rPr>
              <a:t>− </a:t>
            </a:r>
            <a:r>
              <a:rPr lang="en-US" dirty="0">
                <a:solidFill>
                  <a:schemeClr val="tx1">
                    <a:lumMod val="85000"/>
                    <a:lumOff val="15000"/>
                  </a:schemeClr>
                </a:solidFill>
              </a:rPr>
              <a:t> </a:t>
            </a:r>
            <a:r>
              <a:rPr lang="en-US" sz="2000" dirty="0">
                <a:solidFill>
                  <a:schemeClr val="tx1">
                    <a:lumMod val="85000"/>
                    <a:lumOff val="15000"/>
                  </a:schemeClr>
                </a:solidFill>
                <a:latin typeface="Gentium Basic"/>
              </a:rPr>
              <a:t>Attributes are the properties that define a relation. e.g.; ID, firstName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Tuple</a:t>
            </a:r>
            <a:r>
              <a:rPr lang="en-US" sz="2000" dirty="0">
                <a:solidFill>
                  <a:schemeClr val="tx1">
                    <a:lumMod val="85000"/>
                    <a:lumOff val="15000"/>
                  </a:schemeClr>
                </a:solidFill>
                <a:latin typeface="Gentium Basic"/>
              </a:rPr>
              <a:t> − A single row of a table, which contains a single record for that relation is called a tuple.</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Relation</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schema</a:t>
            </a:r>
            <a:r>
              <a:rPr lang="en-US" sz="2000" dirty="0">
                <a:solidFill>
                  <a:schemeClr val="tx1">
                    <a:lumMod val="85000"/>
                    <a:lumOff val="15000"/>
                  </a:schemeClr>
                </a:solidFill>
                <a:latin typeface="Gentium Basic"/>
              </a:rPr>
              <a:t> − A relation schema describes the relation name (table name) with its attribute (columns) names.</a:t>
            </a:r>
          </a:p>
          <a:p>
            <a:pPr algn="just"/>
            <a:endParaRPr lang="en-US" sz="2000" dirty="0">
              <a:solidFill>
                <a:schemeClr val="tx1">
                  <a:lumMod val="85000"/>
                  <a:lumOff val="15000"/>
                </a:schemeClr>
              </a:solidFill>
              <a:latin typeface="Gentium Basic"/>
            </a:endParaRPr>
          </a:p>
          <a:p>
            <a:pPr algn="just"/>
            <a:r>
              <a:rPr lang="en-US" sz="2000" b="1" dirty="0">
                <a:solidFill>
                  <a:schemeClr val="tx1">
                    <a:lumMod val="85000"/>
                    <a:lumOff val="15000"/>
                  </a:schemeClr>
                </a:solidFill>
                <a:latin typeface="Gentium Basic"/>
              </a:rPr>
              <a:t>Attribute</a:t>
            </a:r>
            <a:r>
              <a:rPr lang="en-US" sz="2000" dirty="0">
                <a:solidFill>
                  <a:schemeClr val="tx1">
                    <a:lumMod val="85000"/>
                    <a:lumOff val="15000"/>
                  </a:schemeClr>
                </a:solidFill>
                <a:latin typeface="Gentium Basic"/>
              </a:rPr>
              <a:t> </a:t>
            </a:r>
            <a:r>
              <a:rPr lang="en-US" sz="2000" b="1" dirty="0">
                <a:solidFill>
                  <a:schemeClr val="tx1">
                    <a:lumMod val="85000"/>
                    <a:lumOff val="15000"/>
                  </a:schemeClr>
                </a:solidFill>
                <a:latin typeface="Gentium Basic"/>
              </a:rPr>
              <a:t>domain</a:t>
            </a:r>
            <a:r>
              <a:rPr lang="en-US" sz="2000" dirty="0">
                <a:solidFill>
                  <a:schemeClr val="tx1">
                    <a:lumMod val="85000"/>
                    <a:lumOff val="15000"/>
                  </a:schemeClr>
                </a:solidFill>
                <a:latin typeface="Gentium Basic"/>
              </a:rPr>
              <a:t> − Every attribute has some pre-defined datatypes, known as attribute domain.</a:t>
            </a:r>
          </a:p>
          <a:p>
            <a:pPr algn="just"/>
            <a:endParaRPr lang="en-US" dirty="0">
              <a:solidFill>
                <a:schemeClr val="tx1">
                  <a:lumMod val="85000"/>
                  <a:lumOff val="15000"/>
                </a:schemeClr>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1523802" y="4047450"/>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624408" y="1412776"/>
            <a:ext cx="9144000" cy="369332"/>
          </a:xfrm>
          <a:prstGeom prst="rect">
            <a:avLst/>
          </a:prstGeom>
        </p:spPr>
        <p:txBody>
          <a:bodyPr wrap="square">
            <a:spAutoFit/>
          </a:bodyPr>
          <a:lstStyle/>
          <a:p>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369331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79376" y="2933327"/>
            <a:ext cx="10036224"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 (attribute domain)</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5497488" y="1556792"/>
            <a:ext cx="6480720" cy="707886"/>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3167" y="3897871"/>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551384" y="1015271"/>
            <a:ext cx="11305255" cy="830997"/>
          </a:xfrm>
          <a:prstGeom prst="rect">
            <a:avLst/>
          </a:prstGeom>
          <a:solidFill>
            <a:schemeClr val="bg1"/>
          </a:solidFill>
        </p:spPr>
        <p:txBody>
          <a:bodyPr wrap="square">
            <a:spAutoFit/>
          </a:bodyPr>
          <a:lstStyle/>
          <a:p>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identifier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or </a:t>
            </a:r>
            <a:r>
              <a:rPr lang="en-IN" sz="2400" b="1" i="1" dirty="0">
                <a:solidFill>
                  <a:schemeClr val="tx1">
                    <a:lumMod val="50000"/>
                    <a:lumOff val="50000"/>
                  </a:schemeClr>
                </a:solidFill>
                <a:latin typeface="Segoe UI Light" panose="020B0502040204020203" pitchFamily="34" charset="0"/>
                <a:cs typeface="Segoe UI Light" panose="020B0502040204020203" pitchFamily="34" charset="0"/>
              </a:rPr>
              <a:t>string quoting </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or</a:t>
            </a:r>
            <a:r>
              <a:rPr lang="en-IN" sz="2400" b="1" dirty="0">
                <a:solidFill>
                  <a:schemeClr val="tx1">
                    <a:lumMod val="50000"/>
                    <a:lumOff val="50000"/>
                  </a:schemeClr>
                </a:solidFill>
                <a:latin typeface="Segoe UI Light" panose="020B0502040204020203" pitchFamily="34" charset="0"/>
                <a:cs typeface="Segoe UI Light" panose="020B0502040204020203" pitchFamily="34" charset="0"/>
              </a:rPr>
              <a:t> " )</a:t>
            </a:r>
            <a:r>
              <a:rPr lang="en-IN" sz="2400" dirty="0">
                <a:solidFill>
                  <a:schemeClr val="tx1">
                    <a:lumMod val="50000"/>
                    <a:lumOff val="50000"/>
                  </a:schemeClr>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3432"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2798927"/>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3352" y="753070"/>
            <a:ext cx="11665296" cy="169277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a:t>
            </a:r>
            <a:r>
              <a:rPr lang="en-IN" sz="2400"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5360"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119337" y="1727607"/>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empno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EmployeeID</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IN" dirty="0">
                <a:latin typeface="Arial" panose="020B0604020202020204" pitchFamily="34" charset="0"/>
                <a:cs typeface="Arial" panose="020B0604020202020204" pitchFamily="34" charset="0"/>
              </a:rPr>
              <a:t>ID  </a:t>
            </a:r>
            <a:r>
              <a:rPr lang="en-US" dirty="0">
                <a:solidFill>
                  <a:srgbClr val="0077AA"/>
                </a:solidFill>
                <a:latin typeface="Arial" panose="020B0604020202020204" pitchFamily="34" charset="0"/>
                <a:cs typeface="Arial" panose="020B0604020202020204" pitchFamily="34" charset="0"/>
              </a:rPr>
              <a:t>as</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ID', </a:t>
            </a:r>
            <a:r>
              <a:rPr lang="en-IN" dirty="0">
                <a:latin typeface="Arial" panose="020B0604020202020204" pitchFamily="34" charset="0"/>
                <a:cs typeface="Arial" panose="020B0604020202020204" pitchFamily="34" charset="0"/>
              </a:rPr>
              <a:t>ename</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"Employee Name"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itchFamily="34" charset="0"/>
              </a:rPr>
              <a:t> emp employee;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94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263352" y="620688"/>
            <a:ext cx="11377264"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15663"/>
          </a:xfrm>
          <a:prstGeom prst="rect">
            <a:avLst/>
          </a:prstGeom>
        </p:spPr>
        <p:txBody>
          <a:bodyPr wrap="square">
            <a:spAutoFit/>
          </a:bodyPr>
          <a:lstStyle/>
          <a:p>
            <a:r>
              <a:rPr lang="en-IN" sz="2000" dirty="0">
                <a:solidFill>
                  <a:srgbClr val="FF0000"/>
                </a:solidFill>
              </a:rPr>
              <a:t>NOTE: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1424" y="3276601"/>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IF(1 &gt; 2, 2, 3) </a:t>
            </a:r>
            <a:r>
              <a:rPr lang="en-US" dirty="0">
                <a:latin typeface="Arial" panose="020B0604020202020204" pitchFamily="34" charset="0"/>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Arial" panose="020B0604020202020204"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'Ok', 'Not Bad')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IF(sal = 3000 and ename = 'FORD', 'Y', 'N') </a:t>
            </a:r>
            <a:r>
              <a:rPr lang="en-US" dirty="0">
                <a:latin typeface="Arial" panose="020B0604020202020204" pitchFamily="34" charset="0"/>
                <a:ea typeface="Times New Roman" panose="02020603050405020304" pitchFamily="18" charset="0"/>
                <a:cs typeface="Arial" panose="020B0604020202020204" pitchFamily="34" charset="0"/>
              </a:rPr>
              <a:t>R1</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cs typeface="Arial" panose="020B0604020202020204" pitchFamily="34" charset="0"/>
              </a:rPr>
              <a:t>IF(comm is NULL &amp;&amp; ename = 'FORD', 'Y', 'N') </a:t>
            </a:r>
            <a:r>
              <a:rPr lang="en-US" dirty="0">
                <a:latin typeface="Arial" panose="020B0604020202020204"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IF(deptno = 10, 'Sales', IF(deptno = 20 , 'Purchase' ,'N/A')) </a:t>
            </a:r>
            <a:r>
              <a:rPr lang="en-IN" dirty="0">
                <a:latin typeface="Arial" panose="020B0604020202020204" pitchFamily="34" charset="0"/>
                <a:ea typeface="Times New Roman" panose="02020603050405020304" pitchFamily="18" charset="0"/>
                <a:cs typeface="Arial" panose="020B0604020202020204" pitchFamily="34" charset="0"/>
              </a:rPr>
              <a:t>R1</a:t>
            </a:r>
            <a:r>
              <a:rPr lang="en-IN" dirty="0">
                <a:latin typeface="Arial" panose="020B0604020202020204"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chemeClr val="bg1">
                  <a:lumMod val="65000"/>
                </a:schemeClr>
              </a:solidFill>
              <a:latin typeface="Arial" panose="020B0604020202020204" pitchFamily="34" charset="0"/>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76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endParaRPr lang="en-IN" sz="800" dirty="0">
              <a:solidFill>
                <a:srgbClr val="DD4A68"/>
              </a:solidFill>
              <a:latin typeface="Arial" panose="020B0604020202020204" pitchFamily="34" charset="0"/>
              <a:ea typeface="Times New Roman" panose="02020603050405020304" pitchFamily="18" charset="0"/>
            </a:endParaRPr>
          </a:p>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rPr>
              <a:t>dayofweek</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chemeClr val="bg1">
                    <a:lumMod val="65000"/>
                  </a:schemeClr>
                </a:solidFill>
                <a:latin typeface="Arial" panose="020B0604020202020204" pitchFamily="34" charset="0"/>
                <a:ea typeface="Times New Roman" panose="02020603050405020304" pitchFamily="18" charset="0"/>
              </a:rPr>
              <a:t> (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weekday</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date_add</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rPr>
              <a:t>day</a:t>
            </a:r>
            <a:r>
              <a:rPr lang="en-IN" dirty="0">
                <a:solidFill>
                  <a:schemeClr val="bg1">
                    <a:lumMod val="65000"/>
                  </a:schemeClr>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rPr>
              <a:t>interval</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'%Y'</a:t>
            </a:r>
            <a:r>
              <a:rPr lang="en-IN" dirty="0">
                <a:solidFill>
                  <a:schemeClr val="bg1">
                    <a:lumMod val="65000"/>
                  </a:schemeClr>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endParaRPr lang="en-IN"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1323439"/>
          </a:xfrm>
          <a:prstGeom prst="rect">
            <a:avLst/>
          </a:prstGeom>
        </p:spPr>
        <p:txBody>
          <a:bodyPr wrap="square">
            <a:spAutoFit/>
          </a:bodyPr>
          <a:lstStyle/>
          <a:p>
            <a:r>
              <a:rPr lang="en-US" sz="2400" dirty="0">
                <a:latin typeface="Arial" pitchFamily="34" charset="0"/>
                <a:cs typeface="Arial" pitchFamily="34" charset="0"/>
              </a:rPr>
              <a:t>Data is any facts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261407" y="2349433"/>
            <a:ext cx="9145016" cy="1077218"/>
          </a:xfrm>
          <a:prstGeom prst="rect">
            <a:avLst/>
          </a:prstGeom>
          <a:noFill/>
        </p:spPr>
        <p:txBody>
          <a:bodyPr wrap="square" rtlCol="0">
            <a:spAutoFit/>
          </a:bodyPr>
          <a:lstStyle/>
          <a:p>
            <a:r>
              <a:rPr lang="en-US" sz="2400" dirty="0">
                <a:solidFill>
                  <a:srgbClr val="FF0000"/>
                </a:solidFill>
                <a:latin typeface="Gill Sans MT (Body)"/>
                <a:cs typeface="Arial" panose="020B0604020202020204" pitchFamily="34" charset="0"/>
              </a:rPr>
              <a:t>Remember:</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30354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abs</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bg2">
                    <a:lumMod val="50000"/>
                  </a:schemeClr>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26737"/>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Segoe UI Light" panose="020B0502040204020203" pitchFamily="34" charset="0"/>
                <a:ea typeface="Calibri" panose="020F0502020204030204" pitchFamily="34" charset="0"/>
                <a:cs typeface="Segoe UI Light" panose="020B0502040204020203" pitchFamily="34" charset="0"/>
              </a:rPr>
              <a:t>using JOINS</a:t>
            </a:r>
            <a:r>
              <a:rPr lang="en-IN" sz="2000" dirty="0">
                <a:latin typeface="Segoe UI Light" panose="020B0502040204020203" pitchFamily="34"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397416"/>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To sort a result, use an ORDER BY clause.</a:t>
            </a:r>
          </a:p>
        </p:txBody>
      </p:sp>
      <p:sp>
        <p:nvSpPr>
          <p:cNvPr id="6" name="Rectangle 5"/>
          <p:cNvSpPr/>
          <p:nvPr/>
        </p:nvSpPr>
        <p:spPr>
          <a:xfrm>
            <a:off x="303539"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99476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 </a:t>
            </a:r>
            <a:r>
              <a:rPr lang="en-IN" dirty="0">
                <a:solidFill>
                  <a:srgbClr val="0077AA"/>
                </a:solidFill>
                <a:latin typeface="Arial" panose="020B0604020202020204" pitchFamily="34" charset="0"/>
                <a:cs typeface="Arial" panose="020B0604020202020204" pitchFamily="34" charset="0"/>
              </a:rPr>
              <a:t>FROM</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tbl_name</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ORDER BY</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7528" y="1629135"/>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129897"/>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1347" y="2780928"/>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accent4">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accent4">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accent4">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latin typeface="Arial" panose="020B0604020202020204" pitchFamily="34" charset="0"/>
                <a:ea typeface="Times New Roman" panose="02020603050405020304" pitchFamily="18" charset="0"/>
              </a:rPr>
              <a:t>comm</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dirty="0">
                <a:latin typeface="Arial" panose="020B0604020202020204" pitchFamily="34" charset="0"/>
                <a:cs typeface="Arial" panose="020B0604020202020204" pitchFamily="34" charset="0"/>
              </a:rPr>
              <a:t>ename,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a:t>
            </a:r>
            <a:r>
              <a:rPr lang="en-IN" dirty="0">
                <a:solidFill>
                  <a:srgbClr val="DD4A68"/>
                </a:solidFill>
                <a:latin typeface="Arial" panose="020B0604020202020204" pitchFamily="34" charset="0"/>
                <a:ea typeface="Times New Roman" panose="02020603050405020304" pitchFamily="18" charset="0"/>
              </a:rPr>
              <a:t> desc</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3</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'manager'</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endParaRPr lang="en-US"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dirty="0">
                <a:solidFill>
                  <a:srgbClr val="DD4A68"/>
                </a:solidFill>
                <a:latin typeface="Arial" panose="020B0604020202020204" pitchFamily="34" charset="0"/>
                <a:ea typeface="Times New Roman" panose="02020603050405020304" pitchFamily="18" charset="0"/>
              </a:rPr>
              <a:t>ISNULL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`e`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ename </a:t>
            </a:r>
            <a:r>
              <a:rPr lang="en-IN" dirty="0">
                <a:latin typeface="Arial" panose="020B0604020202020204" pitchFamily="34" charset="0"/>
                <a:ea typeface="Times New Roman" panose="02020603050405020304" pitchFamily="18" charset="0"/>
              </a:rPr>
              <a:t>'e'</a:t>
            </a:r>
            <a:r>
              <a:rPr lang="en-IN" dirty="0">
                <a:solidFill>
                  <a:srgbClr val="000000"/>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emp</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Arial" panose="020B0604020202020204" pitchFamily="34" charset="0"/>
                <a:ea typeface="Times New Roman" panose="02020603050405020304" pitchFamily="18" charset="0"/>
              </a:rPr>
              <a:t>'e'</a:t>
            </a:r>
            <a:r>
              <a:rPr lang="en-IN" dirty="0">
                <a:latin typeface="Arial" panose="020B0604020202020204" pitchFamily="34" charset="0"/>
                <a:ea typeface="Times New Roman" panose="02020603050405020304" pitchFamily="18" charset="0"/>
              </a:rPr>
              <a:t> ;</a:t>
            </a:r>
            <a:endParaRPr lang="en-IN" dirty="0">
              <a:solidFill>
                <a:schemeClr val="tx1">
                  <a:lumMod val="85000"/>
                  <a:lumOff val="15000"/>
                </a:schemeClr>
              </a:solidFill>
              <a:latin typeface="Arial" panose="020B0604020202020204" pitchFamily="34" charset="0"/>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61665"/>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emp</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comm </a:t>
            </a:r>
            <a:r>
              <a:rPr lang="en-IN" dirty="0">
                <a:solidFill>
                  <a:srgbClr val="0077AA"/>
                </a:solidFill>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59027"/>
            <a:ext cx="11449272" cy="750975"/>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53696" y="4437112"/>
            <a:ext cx="10451286" cy="1261884"/>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1900" b="1" dirty="0">
                <a:solidFill>
                  <a:schemeClr val="tx1">
                    <a:lumMod val="75000"/>
                    <a:lumOff val="25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19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87154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07606583"/>
              </p:ext>
            </p:extLst>
          </p:nvPr>
        </p:nvGraphicFramePr>
        <p:xfrm>
          <a:off x="325647" y="1628800"/>
          <a:ext cx="8839200" cy="303784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1" y="5339189"/>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AND.</a:t>
            </a:r>
            <a:r>
              <a:rPr lang="en-IN" sz="16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OR.</a:t>
            </a:r>
            <a:r>
              <a:rPr lang="en-IN" sz="16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Logical NOT.</a:t>
            </a:r>
            <a:r>
              <a:rPr lang="en-IN" sz="16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85004574"/>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a:t>
                      </a: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a:t>
                      </a: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84489557"/>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541131"/>
            <a:ext cx="11437846"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6786" y="2931312"/>
            <a:ext cx="3962400" cy="369332"/>
          </a:xfrm>
          <a:prstGeom prst="rect">
            <a:avLst/>
          </a:prstGeom>
          <a:solidFill>
            <a:schemeClr val="bg1"/>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191344" y="3932166"/>
            <a:ext cx="1165391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JOB</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464388"/>
            <a:ext cx="11449272"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solidFill>
                  <a:srgbClr val="006C86"/>
                </a:solidFill>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emp</a:t>
            </a:r>
            <a:r>
              <a:rPr lang="en-US" dirty="0">
                <a:solidFill>
                  <a:srgbClr val="006C86"/>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Times New Roman" panose="02020603050405020304" pitchFamily="18" charset="0"/>
              </a:rPr>
              <a:t>WHERE</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ename</a:t>
            </a:r>
            <a:r>
              <a:rPr lang="en-US" dirty="0">
                <a:solidFill>
                  <a:srgbClr val="006C86"/>
                </a:solidFill>
                <a:latin typeface="Arial" panose="020B0604020202020204" pitchFamily="34" charset="0"/>
                <a:cs typeface="Arial" panose="020B0604020202020204" pitchFamily="34" charset="0"/>
              </a:rPr>
              <a:t> </a:t>
            </a:r>
            <a:r>
              <a:rPr lang="en-US" dirty="0">
                <a:solidFill>
                  <a:schemeClr val="accent5">
                    <a:lumMod val="75000"/>
                  </a:schemeClr>
                </a:solidFill>
                <a:latin typeface="Arial" panose="020B0604020202020204" pitchFamily="34" charset="0"/>
                <a:cs typeface="Arial" panose="020B0604020202020204" pitchFamily="34" charset="0"/>
              </a:rPr>
              <a:t>=</a:t>
            </a:r>
            <a:r>
              <a:rPr lang="en-US" dirty="0">
                <a:solidFill>
                  <a:srgbClr val="006C86"/>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or 1 </a:t>
            </a:r>
            <a:r>
              <a:rPr lang="en-US" dirty="0">
                <a:solidFill>
                  <a:schemeClr val="accent5">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a:t>
            </a:r>
            <a:r>
              <a:rPr lang="en-US" dirty="0">
                <a:solidFill>
                  <a:schemeClr val="accent5">
                    <a:lumMod val="75000"/>
                  </a:schemeClr>
                </a:solidFill>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cs typeface="Arial" panose="020B0604020202020204" pitchFamily="34" charset="0"/>
              </a:rPr>
              <a:t> emp </a:t>
            </a:r>
            <a:r>
              <a:rPr lang="en-US" dirty="0">
                <a:solidFill>
                  <a:srgbClr val="0077AA"/>
                </a:solidFill>
                <a:latin typeface="Arial" panose="020B0604020202020204" pitchFamily="34" charset="0"/>
                <a:cs typeface="Times New Roman" panose="02020603050405020304" pitchFamily="18" charset="0"/>
              </a:rPr>
              <a:t>WHERE</a:t>
            </a:r>
            <a:r>
              <a:rPr lang="en-US" dirty="0">
                <a:latin typeface="Arial" panose="020B0604020202020204" pitchFamily="34" charset="0"/>
                <a:cs typeface="Arial" panose="020B0604020202020204" pitchFamily="34" charset="0"/>
              </a:rPr>
              <a:t> ename </a:t>
            </a:r>
            <a:r>
              <a:rPr lang="en-US" dirty="0">
                <a:solidFill>
                  <a:schemeClr val="accent5">
                    <a:lumMod val="75000"/>
                  </a:schemeClr>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'smith'</a:t>
            </a:r>
            <a:r>
              <a:rPr lang="en-US" dirty="0">
                <a:latin typeface="Arial" panose="020B0604020202020204" pitchFamily="34" charset="0"/>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32343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solidFill>
                <a:schemeClr val="bg2">
                  <a:lumMod val="25000"/>
                </a:schemeClr>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chemeClr val="bg2">
                    <a:lumMod val="25000"/>
                  </a:schemeClr>
                </a:solidFill>
                <a:latin typeface="Open Sans"/>
                <a:cs typeface="Courier New" panose="02070309020205020404" pitchFamily="49" charset="0"/>
              </a:rPr>
              <a:t>“</a:t>
            </a:r>
            <a:r>
              <a:rPr lang="en-IN" i="1" dirty="0">
                <a:solidFill>
                  <a:schemeClr val="bg2">
                    <a:lumMod val="25000"/>
                  </a:schemeClr>
                </a:solidFill>
                <a:latin typeface="Open Sans"/>
                <a:cs typeface="Courier New" panose="02070309020205020404" pitchFamily="49" charset="0"/>
              </a:rPr>
              <a:t>IS NOT NULL</a:t>
            </a:r>
            <a:r>
              <a:rPr lang="en-IN" dirty="0">
                <a:solidFill>
                  <a:schemeClr val="bg2">
                    <a:lumMod val="25000"/>
                  </a:schemeClr>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671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UNKNOWN</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4">
                    <a:lumMod val="50000"/>
                  </a:schemeClr>
                </a:solidFill>
                <a:latin typeface="Arial" panose="020B0604020202020204" pitchFamily="34" charset="0"/>
                <a:cs typeface="Arial" panose="020B0604020202020204" pitchFamily="34" charset="0"/>
              </a:rPr>
              <a:t>IS NOT UNKNOWN</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44016" y="92193"/>
            <a:ext cx="5735960"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empno, ename, job, sal, comm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tx1">
                    <a:lumMod val="85000"/>
                    <a:lumOff val="15000"/>
                  </a:schemeClr>
                </a:solidFill>
                <a:latin typeface="Liberation Mono"/>
              </a:rPr>
              <a:t>empno, ename, job, sal, comm</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a:t>
            </a:r>
            <a:r>
              <a:rPr lang="en-IN" dirty="0">
                <a:solidFill>
                  <a:schemeClr val="tx1">
                    <a:lumMod val="85000"/>
                    <a:lumOff val="15000"/>
                  </a:schemeClr>
                </a:solidFill>
                <a:latin typeface="Liberation Mono"/>
              </a:rPr>
              <a:t>emp</a:t>
            </a:r>
            <a:r>
              <a:rPr lang="en-IN" dirty="0">
                <a:latin typeface="Liberation Mono"/>
              </a:rPr>
              <a:t>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IN" dirty="0">
                <a:solidFill>
                  <a:schemeClr val="tx1">
                    <a:lumMod val="85000"/>
                    <a:lumOff val="15000"/>
                  </a:schemeClr>
                </a:solidFill>
                <a:latin typeface="Liberation Mono"/>
              </a:rPr>
              <a:t>comm</a:t>
            </a:r>
            <a:r>
              <a:rPr lang="en-IN" dirty="0">
                <a:latin typeface="Liberation Mono"/>
              </a:rPr>
              <a:t> is </a:t>
            </a:r>
            <a:r>
              <a:rPr lang="en-IN" dirty="0">
                <a:solidFill>
                  <a:schemeClr val="accent4">
                    <a:lumMod val="50000"/>
                  </a:schemeClr>
                </a:solidFill>
                <a:latin typeface="Liberation Mono"/>
              </a:rPr>
              <a:t>TRUE</a:t>
            </a:r>
            <a:r>
              <a:rPr lang="en-IN" dirty="0">
                <a:latin typeface="Liberation Mono"/>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3" name="Rectangle 2"/>
          <p:cNvSpPr/>
          <p:nvPr/>
        </p:nvSpPr>
        <p:spPr>
          <a:xfrm>
            <a:off x="263352" y="404664"/>
            <a:ext cx="6500858" cy="958660"/>
          </a:xfrm>
          <a:prstGeom prst="rect">
            <a:avLst/>
          </a:prstGeom>
        </p:spPr>
        <p:txBody>
          <a:bodyPr wrap="square">
            <a:spAutoFit/>
          </a:bodyPr>
          <a:lstStyle/>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or True;</a:t>
            </a:r>
          </a:p>
          <a:p>
            <a:pPr>
              <a:lnSpc>
                <a:spcPct val="150000"/>
              </a:lnSpc>
            </a:pPr>
            <a:r>
              <a:rPr lang="en-US" sz="2000" dirty="0">
                <a:solidFill>
                  <a:srgbClr val="0077AA"/>
                </a:solidFill>
                <a:latin typeface="Liberation Mono"/>
                <a:ea typeface="Times New Roman" panose="02020603050405020304" pitchFamily="18" charset="0"/>
                <a:cs typeface="Times New Roman" panose="02020603050405020304" pitchFamily="18" charset="0"/>
              </a:rPr>
              <a:t>SELECT</a:t>
            </a:r>
            <a:r>
              <a:rPr lang="en-US" sz="2000" dirty="0">
                <a:latin typeface="Liberation Mono"/>
                <a:cs typeface="Arial" pitchFamily="34" charset="0"/>
              </a:rPr>
              <a:t> * </a:t>
            </a:r>
            <a:r>
              <a:rPr lang="en-US" sz="2000" dirty="0">
                <a:solidFill>
                  <a:srgbClr val="0077AA"/>
                </a:solidFill>
                <a:latin typeface="Liberation Mono"/>
                <a:ea typeface="Times New Roman" panose="02020603050405020304" pitchFamily="18" charset="0"/>
                <a:cs typeface="Times New Roman" panose="02020603050405020304" pitchFamily="18" charset="0"/>
              </a:rPr>
              <a:t>from</a:t>
            </a:r>
            <a:r>
              <a:rPr lang="en-US" sz="2000" dirty="0">
                <a:latin typeface="Liberation Mono"/>
                <a:cs typeface="Arial" pitchFamily="34" charset="0"/>
              </a:rPr>
              <a:t> emp </a:t>
            </a:r>
            <a:r>
              <a:rPr lang="en-US" sz="2000" dirty="0">
                <a:solidFill>
                  <a:srgbClr val="0077AA"/>
                </a:solidFill>
                <a:latin typeface="Liberation Mono"/>
                <a:ea typeface="Times New Roman" panose="02020603050405020304" pitchFamily="18" charset="0"/>
                <a:cs typeface="Times New Roman" panose="02020603050405020304" pitchFamily="18" charset="0"/>
              </a:rPr>
              <a:t>where</a:t>
            </a:r>
            <a:r>
              <a:rPr lang="en-US" sz="2000" dirty="0">
                <a:latin typeface="Liberation Mono"/>
                <a:cs typeface="Arial" pitchFamily="34" charset="0"/>
              </a:rPr>
              <a:t> ename </a:t>
            </a:r>
            <a:r>
              <a:rPr lang="en-US" sz="2000" dirty="0">
                <a:solidFill>
                  <a:schemeClr val="accent5">
                    <a:lumMod val="75000"/>
                  </a:schemeClr>
                </a:solidFill>
                <a:latin typeface="Liberation Mono"/>
                <a:cs typeface="Arial" pitchFamily="34" charset="0"/>
              </a:rPr>
              <a:t>in</a:t>
            </a:r>
            <a:r>
              <a:rPr lang="en-US" sz="2000" dirty="0">
                <a:latin typeface="Liberation Mono"/>
                <a:cs typeface="Arial" pitchFamily="34" charset="0"/>
              </a:rPr>
              <a:t> (</a:t>
            </a:r>
            <a:r>
              <a:rPr lang="en-IN" sz="2000" dirty="0">
                <a:solidFill>
                  <a:srgbClr val="92D050"/>
                </a:solidFill>
                <a:latin typeface="Liberation Mono"/>
                <a:ea typeface="Times New Roman" panose="02020603050405020304" pitchFamily="18" charset="0"/>
              </a:rPr>
              <a:t>'smith'</a:t>
            </a:r>
            <a:r>
              <a:rPr lang="en-US" sz="2000" dirty="0">
                <a:latin typeface="Liberation Mono"/>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4" name="Rectangle 3"/>
          <p:cNvSpPr/>
          <p:nvPr/>
        </p:nvSpPr>
        <p:spPr>
          <a:xfrm>
            <a:off x="335361" y="1084674"/>
            <a:ext cx="4917787"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expr LIKE pat [ESCAPE 'escape_char']</a:t>
            </a:r>
            <a:endParaRPr lang="en-US" sz="2000" dirty="0">
              <a:solidFill>
                <a:srgbClr val="0077AA"/>
              </a:solidFill>
              <a:latin typeface="Liberation Mono"/>
              <a:cs typeface="Arial" panose="020B0604020202020204"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3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3607462" cy="400110"/>
          </a:xfrm>
          <a:prstGeom prst="rect">
            <a:avLst/>
          </a:prstGeom>
          <a:solidFill>
            <a:schemeClr val="bg1"/>
          </a:solidFill>
        </p:spPr>
        <p:txBody>
          <a:bodyPr wrap="square">
            <a:spAutoFit/>
          </a:bodyPr>
          <a:lstStyle/>
          <a:p>
            <a:pPr>
              <a:lnSpc>
                <a:spcPct val="107000"/>
              </a:lnSpc>
            </a:pPr>
            <a:r>
              <a:rPr lang="en-IN" sz="2000" dirty="0">
                <a:latin typeface="Segoe UI Light" panose="020B0502040204020203" pitchFamily="34"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21899" y="285293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rand()</a:t>
            </a:r>
            <a:r>
              <a:rPr lang="en-IN" dirty="0">
                <a:latin typeface="Liberation Mono"/>
                <a:cs typeface="Arial"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861765"/>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Tree>
    <p:extLst>
      <p:ext uri="{BB962C8B-B14F-4D97-AF65-F5344CB8AC3E}">
        <p14:creationId xmlns:p14="http://schemas.microsoft.com/office/powerpoint/2010/main" val="124137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0000"/>
                </a:solidFill>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991374729"/>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'smith'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20145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03039"/>
            <a:ext cx="2736304"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ename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2116583"/>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1203252"/>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206709" y="4172700"/>
            <a:ext cx="1030889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0"/>
            <a:ext cx="9144000" cy="1077218"/>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AVG and COUNT Aggregate (GROUP BY) Function </a:t>
            </a:r>
            <a:endParaRPr lang="en-IN" sz="3200" i="1" dirty="0">
              <a:solidFill>
                <a:srgbClr val="FF9900"/>
              </a:solidFill>
              <a:latin typeface="Arial" pitchFamily="34" charset="0"/>
              <a:cs typeface="Arial" pitchFamily="34" charset="0"/>
            </a:endParaRPr>
          </a:p>
        </p:txBody>
      </p:sp>
      <p:sp>
        <p:nvSpPr>
          <p:cNvPr id="2" name="Rectangle 1"/>
          <p:cNvSpPr/>
          <p:nvPr/>
        </p:nvSpPr>
        <p:spPr>
          <a:xfrm>
            <a:off x="551384" y="1613699"/>
            <a:ext cx="10873208" cy="129586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latin typeface="Liberation Mono"/>
                <a:ea typeface="Times New Roman" panose="02020603050405020304" pitchFamily="18" charset="0"/>
              </a:rPr>
              <a:t>(job)</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emp</a:t>
            </a:r>
            <a:r>
              <a:rPr lang="en-US" dirty="0">
                <a:solidFill>
                  <a:srgbClr val="DD4A68"/>
                </a:solidFill>
                <a:latin typeface="Liberation Mono"/>
                <a:ea typeface="Times New Roman" panose="02020603050405020304" pitchFamily="18" charset="0"/>
              </a:rPr>
              <a:t>.*</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IS</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NOT</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0</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p>
        </p:txBody>
      </p:sp>
      <p:sp>
        <p:nvSpPr>
          <p:cNvPr id="3" name="Rectangle 2"/>
          <p:cNvSpPr/>
          <p:nvPr/>
        </p:nvSpPr>
        <p:spPr>
          <a:xfrm>
            <a:off x="1752600" y="4114801"/>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6" name="Rectangle 5">
            <a:extLst>
              <a:ext uri="{FF2B5EF4-FFF2-40B4-BE49-F238E27FC236}">
                <a16:creationId xmlns:a16="http://schemas.microsoft.com/office/drawing/2014/main" id="{F1B963B8-2805-436C-BE44-BF6FCD92ACB5}"/>
              </a:ext>
            </a:extLst>
          </p:cNvPr>
          <p:cNvSpPr/>
          <p:nvPr/>
        </p:nvSpPr>
        <p:spPr>
          <a:xfrm>
            <a:off x="119336" y="563530"/>
            <a:ext cx="7776864" cy="646331"/>
          </a:xfrm>
          <a:prstGeom prst="rect">
            <a:avLst/>
          </a:prstGeom>
        </p:spPr>
        <p:txBody>
          <a:bodyPr wrap="square">
            <a:spAutoFit/>
          </a:bodyPr>
          <a:lstStyle/>
          <a:p>
            <a:r>
              <a:rPr lang="en-IN" i="1" dirty="0">
                <a:solidFill>
                  <a:schemeClr val="tx1">
                    <a:lumMod val="65000"/>
                    <a:lumOff val="35000"/>
                  </a:schemeClr>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40773055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19201"/>
            <a:ext cx="8686800" cy="1711366"/>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a:lnSpc>
                <a:spcPct val="150000"/>
              </a:lnSpc>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p:txBody>
      </p:sp>
      <p:sp>
        <p:nvSpPr>
          <p:cNvPr id="10" name="Rectangle 9"/>
          <p:cNvSpPr/>
          <p:nvPr/>
        </p:nvSpPr>
        <p:spPr>
          <a:xfrm>
            <a:off x="1734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600201" y="3915729"/>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9376" y="3405635"/>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500561"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2" name="Rectangle 1"/>
          <p:cNvSpPr/>
          <p:nvPr/>
        </p:nvSpPr>
        <p:spPr>
          <a:xfrm>
            <a:off x="1676400" y="703184"/>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400" y="2099847"/>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676400" y="2972699"/>
            <a:ext cx="883920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solidFill>
                  <a:srgbClr val="006C86"/>
                </a:solidFill>
                <a:latin typeface="Palatino Linotype" panose="02040502050505030304" pitchFamily="18"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400" dirty="0">
                <a:solidFill>
                  <a:srgbClr val="C74C49"/>
                </a:solidFill>
                <a:latin typeface="Arial" pitchFamily="34" charset="0"/>
                <a:cs typeface="Arial"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76400" y="1"/>
            <a:ext cx="5640198" cy="1689245"/>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1987572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Think:</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400" dirty="0">
                <a:solidFill>
                  <a:srgbClr val="FF0000"/>
                </a:solidFill>
                <a:latin typeface="Liberation Mono"/>
                <a:ea typeface="Times New Roman" panose="02020603050405020304" pitchFamily="18"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22" name="Footer Placeholder 2">
            <a:extLst>
              <a:ext uri="{FF2B5EF4-FFF2-40B4-BE49-F238E27FC236}">
                <a16:creationId xmlns:a16="http://schemas.microsoft.com/office/drawing/2014/main" id="{FE7D71F0-97C1-4A7C-A634-BE2CA956F0C6}"/>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6" name="Rectangle 35"/>
          <p:cNvSpPr/>
          <p:nvPr/>
        </p:nvSpPr>
        <p:spPr>
          <a:xfrm>
            <a:off x="380960" y="1142985"/>
            <a:ext cx="11501518" cy="646331"/>
          </a:xfrm>
          <a:prstGeom prst="rect">
            <a:avLst/>
          </a:prstGeom>
        </p:spPr>
        <p:txBody>
          <a:bodyPr wrap="square">
            <a:spAutoFit/>
          </a:bodyPr>
          <a:lstStyle/>
          <a:p>
            <a:r>
              <a:rPr lang="en-US" dirty="0"/>
              <a:t>The CROSS JOIN gets a row from the first table (T1) and then creates a new row for every row in the second table (T2). It then does the same for the next row for in the first table (T1) and so on.</a:t>
            </a:r>
          </a:p>
        </p:txBody>
      </p:sp>
      <p:pic>
        <p:nvPicPr>
          <p:cNvPr id="1026" name="Picture 2"/>
          <p:cNvPicPr>
            <a:picLocks noChangeAspect="1" noChangeArrowheads="1"/>
          </p:cNvPicPr>
          <p:nvPr/>
        </p:nvPicPr>
        <p:blipFill>
          <a:blip r:embed="rId3"/>
          <a:srcRect/>
          <a:stretch>
            <a:fillRect/>
          </a:stretch>
        </p:blipFill>
        <p:spPr bwMode="auto">
          <a:xfrm>
            <a:off x="1346230" y="2205058"/>
            <a:ext cx="8821737" cy="4152900"/>
          </a:xfrm>
          <a:prstGeom prst="rect">
            <a:avLst/>
          </a:prstGeom>
          <a:noFill/>
          <a:ln w="9525">
            <a:noFill/>
            <a:miter lim="800000"/>
            <a:headEnd/>
            <a:tailEnd/>
          </a:ln>
          <a:effectLst/>
        </p:spPr>
      </p:pic>
    </p:spTree>
    <p:extLst>
      <p:ext uri="{BB962C8B-B14F-4D97-AF65-F5344CB8AC3E}">
        <p14:creationId xmlns:p14="http://schemas.microsoft.com/office/powerpoint/2010/main" val="425392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dirty="0">
                  <a:solidFill>
                    <a:srgbClr val="006C86"/>
                  </a:solidFill>
                  <a:latin typeface="Liberation Mono"/>
                </a:rPr>
                <a:t>SET A = {1, 2}</a:t>
              </a:r>
            </a:p>
            <a:p>
              <a:r>
                <a:rPr lang="en-US" sz="2400" dirty="0">
                  <a:solidFill>
                    <a:srgbClr val="006C86"/>
                  </a:solidFill>
                  <a:latin typeface="Liberation Mono"/>
                </a:rPr>
                <a:t>SET B = {a, b, c}</a:t>
              </a:r>
            </a:p>
            <a:p>
              <a:endParaRPr lang="en-US" sz="800" dirty="0">
                <a:solidFill>
                  <a:srgbClr val="006C86"/>
                </a:solidFill>
                <a:latin typeface="Liberation Mono"/>
              </a:endParaRPr>
            </a:p>
            <a:p>
              <a:r>
                <a:rPr lang="en-US" sz="2400" dirty="0">
                  <a:solidFill>
                    <a:srgbClr val="006C86"/>
                  </a:solidFill>
                  <a:latin typeface="Liberation Mono"/>
                </a:rPr>
                <a:t>A x B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dirty="0">
                  <a:solidFill>
                    <a:srgbClr val="006C86"/>
                  </a:solidFill>
                  <a:latin typeface="Liberation Mono"/>
                </a:rPr>
                <a:t>SET A = {1, 2, 3} </a:t>
              </a:r>
            </a:p>
            <a:p>
              <a:r>
                <a:rPr lang="en-US" sz="2400" dirty="0">
                  <a:solidFill>
                    <a:srgbClr val="006C86"/>
                  </a:solidFill>
                  <a:latin typeface="Liberation Mono"/>
                </a:rPr>
                <a:t>SET B = {a, b}</a:t>
              </a:r>
            </a:p>
            <a:p>
              <a:endParaRPr lang="en-US" sz="800" dirty="0">
                <a:solidFill>
                  <a:srgbClr val="006C86"/>
                </a:solidFill>
                <a:latin typeface="Liberation Mono"/>
              </a:endParaRPr>
            </a:p>
            <a:p>
              <a:r>
                <a:rPr lang="en-US" sz="2400" dirty="0">
                  <a:solidFill>
                    <a:srgbClr val="006C86"/>
                  </a:solidFill>
                  <a:latin typeface="Liberation Mono"/>
                </a:rPr>
                <a:t>A x B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dirty="0">
                  <a:solidFill>
                    <a:srgbClr val="006C86"/>
                  </a:solidFill>
                  <a:latin typeface="Liberation Mono"/>
                </a:rPr>
                <a:t>SET A = {1, 2} </a:t>
              </a:r>
            </a:p>
            <a:p>
              <a:r>
                <a:rPr lang="en-US" sz="2400" dirty="0">
                  <a:solidFill>
                    <a:srgbClr val="006C86"/>
                  </a:solidFill>
                  <a:latin typeface="Liberation Mono"/>
                </a:rPr>
                <a:t>SET B = {a, b, null}</a:t>
              </a:r>
            </a:p>
            <a:p>
              <a:endParaRPr lang="en-US" sz="800" dirty="0">
                <a:solidFill>
                  <a:srgbClr val="006C86"/>
                </a:solidFill>
                <a:latin typeface="Liberation Mono"/>
              </a:endParaRPr>
            </a:p>
            <a:p>
              <a:r>
                <a:rPr lang="en-US" sz="2400" dirty="0">
                  <a:solidFill>
                    <a:srgbClr val="006C86"/>
                  </a:solidFill>
                  <a:latin typeface="Liberation Mono"/>
                </a:rPr>
                <a:t>A x B</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340768"/>
            <a:ext cx="11665296"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13" name="Picture 12"/>
          <p:cNvPicPr>
            <a:picLocks noChangeAspect="1"/>
          </p:cNvPicPr>
          <p:nvPr/>
        </p:nvPicPr>
        <p:blipFill>
          <a:blip r:embed="rId2" cstate="print"/>
          <a:stretch>
            <a:fillRect/>
          </a:stretch>
        </p:blipFill>
        <p:spPr>
          <a:xfrm>
            <a:off x="479376" y="2518204"/>
            <a:ext cx="4454008" cy="3422168"/>
          </a:xfrm>
          <a:prstGeom prst="rect">
            <a:avLst/>
          </a:prstGeom>
        </p:spPr>
      </p:pic>
      <p:pic>
        <p:nvPicPr>
          <p:cNvPr id="14" name="Picture 13"/>
          <p:cNvPicPr>
            <a:picLocks noChangeAspect="1"/>
          </p:cNvPicPr>
          <p:nvPr/>
        </p:nvPicPr>
        <p:blipFill>
          <a:blip r:embed="rId3" cstate="print"/>
          <a:stretch>
            <a:fillRect/>
          </a:stretch>
        </p:blipFill>
        <p:spPr>
          <a:xfrm>
            <a:off x="5127576" y="2492896"/>
            <a:ext cx="4257304" cy="3447477"/>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
            <a:ext cx="3396116" cy="575075"/>
          </a:xfrm>
          <a:prstGeom prst="rect">
            <a:avLst/>
          </a:prstGeom>
        </p:spPr>
      </p:pic>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4" cstate="print"/>
          <a:stretch>
            <a:fillRect/>
          </a:stretch>
        </p:blipFill>
        <p:spPr>
          <a:xfrm>
            <a:off x="263352" y="1586903"/>
            <a:ext cx="6619504" cy="1759395"/>
          </a:xfrm>
          <a:prstGeom prst="rect">
            <a:avLst/>
          </a:prstGeom>
        </p:spPr>
      </p:pic>
      <p:sp>
        <p:nvSpPr>
          <p:cNvPr id="2" name="Rectangle 1"/>
          <p:cNvSpPr/>
          <p:nvPr/>
        </p:nvSpPr>
        <p:spPr>
          <a:xfrm>
            <a:off x="263352" y="3504045"/>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type, cost </a:t>
            </a:r>
            <a:r>
              <a:rPr lang="en-US" dirty="0">
                <a:solidFill>
                  <a:srgbClr val="0077AA"/>
                </a:solidFill>
                <a:latin typeface="Liberation Mono"/>
                <a:ea typeface="Times New Roman" panose="02020603050405020304" pitchFamily="18" charset="0"/>
              </a:rPr>
              <a:t>FROM</a:t>
            </a:r>
            <a:r>
              <a:rPr lang="en-US" dirty="0">
                <a:latin typeface="Liberation Mono"/>
              </a:rPr>
              <a:t> book, available;</a:t>
            </a:r>
          </a:p>
        </p:txBody>
      </p:sp>
      <p:pic>
        <p:nvPicPr>
          <p:cNvPr id="5" name="Picture 4"/>
          <p:cNvPicPr>
            <a:picLocks noChangeAspect="1"/>
          </p:cNvPicPr>
          <p:nvPr/>
        </p:nvPicPr>
        <p:blipFill>
          <a:blip r:embed="rId5" cstate="print"/>
          <a:stretch>
            <a:fillRect/>
          </a:stretch>
        </p:blipFill>
        <p:spPr>
          <a:xfrm>
            <a:off x="263352" y="3942101"/>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407368" y="2302357"/>
            <a:ext cx="4545988"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book</a:t>
            </a:r>
            <a:r>
              <a:rPr lang="en-IN" dirty="0">
                <a:solidFill>
                  <a:srgbClr val="E0D612"/>
                </a:solidFill>
                <a:latin typeface="Liberation Mono"/>
                <a:cs typeface="Arial" panose="020B0604020202020204" pitchFamily="34" charset="0"/>
              </a:rPr>
              <a:t> 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rPr>
              <a:t> available;</a:t>
            </a:r>
          </a:p>
        </p:txBody>
      </p:sp>
      <p:pic>
        <p:nvPicPr>
          <p:cNvPr id="11" name="Picture 10"/>
          <p:cNvPicPr>
            <a:picLocks noChangeAspect="1"/>
          </p:cNvPicPr>
          <p:nvPr/>
        </p:nvPicPr>
        <p:blipFill>
          <a:blip r:embed="rId2" cstate="print"/>
          <a:stretch>
            <a:fillRect/>
          </a:stretch>
        </p:blipFill>
        <p:spPr>
          <a:xfrm>
            <a:off x="407368" y="2945136"/>
            <a:ext cx="3780819" cy="3672408"/>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77264" cy="1015663"/>
          </a:xfrm>
          <a:prstGeom prst="rect">
            <a:avLst/>
          </a:prstGeom>
        </p:spPr>
        <p:txBody>
          <a:bodyPr wrap="square">
            <a:spAutoFit/>
          </a:bodyPr>
          <a:lstStyle/>
          <a:p>
            <a:r>
              <a:rPr lang="en-US" sz="2000" dirty="0"/>
              <a:t>An equijoin is a join with a join condition containing an equality operator. An equijoin returns only the rows that have equivalent values for the specified columns. An inner join is a join of two or more tables that returns only those rows (compared using a comparison operator) that satisfy the join condition.</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416320"/>
          </a:xfrm>
          <a:prstGeom prst="rect">
            <a:avLst/>
          </a:prstGeom>
        </p:spPr>
        <p:txBody>
          <a:bodyPr wrap="square">
            <a:spAutoFit/>
          </a:bodyPr>
          <a:lstStyle/>
          <a:p>
            <a:r>
              <a:rPr lang="en-US" sz="2400" dirty="0">
                <a:solidFill>
                  <a:srgbClr val="006C86"/>
                </a:solidFill>
                <a:latin typeface="Liberation Mono"/>
              </a:rPr>
              <a:t>SET A = {1, 2, 3, 4}</a:t>
            </a:r>
          </a:p>
          <a:p>
            <a:r>
              <a:rPr lang="en-US" sz="2400" dirty="0">
                <a:solidFill>
                  <a:srgbClr val="006C86"/>
                </a:solidFill>
                <a:latin typeface="Liberation Mono"/>
              </a:rPr>
              <a:t>SET B = {(1, a), (2, b), (1, c), (3, d), (2, e), (1, f)}</a:t>
            </a:r>
          </a:p>
          <a:p>
            <a:r>
              <a:rPr lang="en-US" sz="2400" dirty="0">
                <a:solidFill>
                  <a:srgbClr val="006C86"/>
                </a:solidFill>
                <a:latin typeface="Liberation Mono"/>
              </a:rPr>
              <a:t>A = B </a:t>
            </a: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994128"/>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employee e, address a </a:t>
            </a:r>
            <a:r>
              <a:rPr lang="en-US" dirty="0">
                <a:solidFill>
                  <a:srgbClr val="E0D612"/>
                </a:solidFill>
                <a:latin typeface="Liberation Mono"/>
                <a:cs typeface="Arial" panose="020B0604020202020204" pitchFamily="34" charset="0"/>
              </a:rPr>
              <a:t>WHERE</a:t>
            </a:r>
            <a:r>
              <a:rPr lang="en-US" dirty="0">
                <a:latin typeface="Liberation Mono"/>
              </a:rPr>
              <a:t> e.id = a.employeeid;</a:t>
            </a:r>
          </a:p>
        </p:txBody>
      </p:sp>
      <p:pic>
        <p:nvPicPr>
          <p:cNvPr id="2" name="Picture 1"/>
          <p:cNvPicPr>
            <a:picLocks noChangeAspect="1"/>
          </p:cNvPicPr>
          <p:nvPr/>
        </p:nvPicPr>
        <p:blipFill>
          <a:blip r:embed="rId2" cstate="print"/>
          <a:stretch>
            <a:fillRect/>
          </a:stretch>
        </p:blipFill>
        <p:spPr>
          <a:xfrm>
            <a:off x="263352" y="1772812"/>
            <a:ext cx="11449272" cy="4824540"/>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1752600" y="700447"/>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1752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2636912"/>
            <a:ext cx="12192000"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96127" y="2645142"/>
            <a:ext cx="11819967"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1" name="Rectangle 10">
            <a:extLst>
              <a:ext uri="{FF2B5EF4-FFF2-40B4-BE49-F238E27FC236}">
                <a16:creationId xmlns:a16="http://schemas.microsoft.com/office/drawing/2014/main" id="{528A75D3-DFF0-457D-9CEE-77EA908DA6DD}"/>
              </a:ext>
            </a:extLst>
          </p:cNvPr>
          <p:cNvSpPr/>
          <p:nvPr/>
        </p:nvSpPr>
        <p:spPr>
          <a:xfrm>
            <a:off x="108681" y="5854638"/>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Tree>
    <p:extLst>
      <p:ext uri="{BB962C8B-B14F-4D97-AF65-F5344CB8AC3E}">
        <p14:creationId xmlns:p14="http://schemas.microsoft.com/office/powerpoint/2010/main" val="39065575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29901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53583" y="4816396"/>
            <a:ext cx="7808168" cy="1590324"/>
            <a:chOff x="1278308" y="4581876"/>
            <a:chExt cx="7594974" cy="1590324"/>
          </a:xfrm>
        </p:grpSpPr>
        <p:grpSp>
          <p:nvGrpSpPr>
            <p:cNvPr id="14" name="Group 13"/>
            <p:cNvGrpSpPr/>
            <p:nvPr/>
          </p:nvGrpSpPr>
          <p:grpSpPr>
            <a:xfrm>
              <a:off x="4495054" y="4581876"/>
              <a:ext cx="4378228" cy="1590324"/>
              <a:chOff x="4689572" y="4572000"/>
              <a:chExt cx="437822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4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98819"/>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3352" y="5336015"/>
            <a:ext cx="5388429" cy="646331"/>
          </a:xfrm>
          <a:prstGeom prst="rect">
            <a:avLst/>
          </a:prstGeom>
          <a:no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34109"/>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b="1" dirty="0">
                <a:solidFill>
                  <a:schemeClr val="accent4">
                    <a:lumMod val="50000"/>
                  </a:schemeClr>
                </a:solidFill>
                <a:latin typeface="Arial" panose="020B0604020202020204" pitchFamily="34" charset="0"/>
                <a:cs typeface="Arial" panose="020B0604020202020204" pitchFamily="34" charset="0"/>
              </a:rPr>
              <a:t> </a:t>
            </a:r>
            <a:r>
              <a:rPr lang="en-IN" dirty="0">
                <a:solidFill>
                  <a:schemeClr val="accent6">
                    <a:lumMod val="75000"/>
                  </a:schemeClr>
                </a:solidFill>
                <a:latin typeface="Arial" panose="020B0604020202020204" pitchFamily="34" charset="0"/>
                <a:cs typeface="Arial" panose="020B0604020202020204" pitchFamily="34" charset="0"/>
              </a:rPr>
              <a:t>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3647215"/>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8" y="1824611"/>
            <a:ext cx="7484212" cy="400110"/>
          </a:xfrm>
          <a:prstGeom prst="rect">
            <a:avLst/>
          </a:prstGeom>
        </p:spPr>
        <p:txBody>
          <a:bodyPr wrap="square">
            <a:spAutoFit/>
          </a:bodyPr>
          <a:lstStyle/>
          <a:p>
            <a:r>
              <a:rPr lang="en-US" sz="2000" dirty="0">
                <a:solidFill>
                  <a:srgbClr val="0089A4"/>
                </a:solidFill>
                <a:latin typeface="Gentium Basic"/>
              </a:rPr>
              <a:t>Attributes are the properties that define a relation. e.g.; ID, firstName</a:t>
            </a:r>
            <a:endParaRPr lang="en-IN" sz="2000" dirty="0"/>
          </a:p>
        </p:txBody>
      </p:sp>
    </p:spTree>
    <p:extLst>
      <p:ext uri="{BB962C8B-B14F-4D97-AF65-F5344CB8AC3E}">
        <p14:creationId xmlns:p14="http://schemas.microsoft.com/office/powerpoint/2010/main" val="223401202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6" name="Rectangle 5">
            <a:extLst>
              <a:ext uri="{FF2B5EF4-FFF2-40B4-BE49-F238E27FC236}">
                <a16:creationId xmlns:a16="http://schemas.microsoft.com/office/drawing/2014/main" id="{4AD07FD3-7801-4AF0-9699-C30375735863}"/>
              </a:ext>
            </a:extLst>
          </p:cNvPr>
          <p:cNvSpPr/>
          <p:nvPr/>
        </p:nvSpPr>
        <p:spPr>
          <a:xfrm>
            <a:off x="1676400" y="4725144"/>
            <a:ext cx="8991600" cy="1354217"/>
          </a:xfrm>
          <a:prstGeom prst="rect">
            <a:avLst/>
          </a:prstGeom>
        </p:spPr>
        <p:txBody>
          <a:bodyPr wrap="square">
            <a:spAutoFit/>
          </a:bodyPr>
          <a:lstStyle/>
          <a:p>
            <a:r>
              <a:rPr lang="en-US" sz="22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left outer join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{(1,1,a), (2,2,b), (1,1,c), (3,3,d), (2,2,e), (1,1,f) , (4,null,null)}</a:t>
            </a:r>
          </a:p>
        </p:txBody>
      </p:sp>
    </p:spTree>
    <p:extLst>
      <p:ext uri="{BB962C8B-B14F-4D97-AF65-F5344CB8AC3E}">
        <p14:creationId xmlns:p14="http://schemas.microsoft.com/office/powerpoint/2010/main" val="31416196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930070"/>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order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o</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employee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0000"/>
                </a:solidFill>
                <a:latin typeface="Liberation Mono"/>
                <a:ea typeface="Times New Roman" panose="02020603050405020304" pitchFamily="18" charset="0"/>
                <a:cs typeface="Arial" panose="020B0604020202020204" pitchFamily="34" charset="0"/>
              </a:rPr>
              <a:t>e.id</a:t>
            </a:r>
            <a:r>
              <a:rPr lang="en-US" dirty="0">
                <a:solidFill>
                  <a:srgbClr val="0077AA"/>
                </a:solidFill>
                <a:latin typeface="Liberation Mono"/>
                <a:ea typeface="Times New Roman" panose="02020603050405020304" pitchFamily="18" charset="0"/>
                <a:cs typeface="Arial" panose="020B0604020202020204" pitchFamily="34" charset="0"/>
              </a:rPr>
              <a:t> = </a:t>
            </a:r>
            <a:r>
              <a:rPr lang="en-US" dirty="0">
                <a:solidFill>
                  <a:srgbClr val="000000"/>
                </a:solidFill>
                <a:latin typeface="Liberation Mono"/>
                <a:ea typeface="Times New Roman" panose="02020603050405020304" pitchFamily="18" charset="0"/>
                <a:cs typeface="Arial" panose="020B0604020202020204" pitchFamily="34" charset="0"/>
              </a:rPr>
              <a:t>o.employeeid</a:t>
            </a:r>
            <a:r>
              <a:rPr lang="en-US" dirty="0">
                <a:solidFill>
                  <a:srgbClr val="0077AA"/>
                </a:solidFill>
                <a:latin typeface="Liberation Mono"/>
                <a:ea typeface="Times New Roman" panose="02020603050405020304" pitchFamily="18" charset="0"/>
                <a:cs typeface="Arial" panose="020B0604020202020204" pitchFamily="34" charset="0"/>
              </a:rPr>
              <a:t>;</a:t>
            </a:r>
            <a:endParaRPr lang="en-IN" dirty="0">
              <a:solidFill>
                <a:srgbClr val="0077AA"/>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63352" y="1705732"/>
            <a:ext cx="11593288" cy="4675596"/>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36483063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E3DE7287-DD92-45DE-8379-983EB2D7B9C9}"/>
              </a:ext>
            </a:extLst>
          </p:cNvPr>
          <p:cNvGrpSpPr/>
          <p:nvPr/>
        </p:nvGrpSpPr>
        <p:grpSpPr>
          <a:xfrm>
            <a:off x="407368" y="1778938"/>
            <a:ext cx="11377264" cy="3882310"/>
            <a:chOff x="1572491" y="1822977"/>
            <a:chExt cx="9008424" cy="2286000"/>
          </a:xfrm>
        </p:grpSpPr>
        <p:pic>
          <p:nvPicPr>
            <p:cNvPr id="16" name="Picture 15"/>
            <p:cNvPicPr>
              <a:picLocks noChangeAspect="1"/>
            </p:cNvPicPr>
            <p:nvPr/>
          </p:nvPicPr>
          <p:blipFill>
            <a:blip r:embed="rId2" cstate="print"/>
            <a:stretch>
              <a:fillRect/>
            </a:stretch>
          </p:blipFill>
          <p:spPr>
            <a:xfrm>
              <a:off x="1572491" y="1822977"/>
              <a:ext cx="8991600" cy="2286000"/>
            </a:xfrm>
            <a:prstGeom prst="rect">
              <a:avLst/>
            </a:prstGeom>
          </p:spPr>
        </p:pic>
        <p:sp>
          <p:nvSpPr>
            <p:cNvPr id="17" name="Rectangle 16"/>
            <p:cNvSpPr/>
            <p:nvPr/>
          </p:nvSpPr>
          <p:spPr>
            <a:xfrm>
              <a:off x="1971598" y="2179278"/>
              <a:ext cx="8609317" cy="564350"/>
            </a:xfrm>
            <a:prstGeom prst="rect">
              <a:avLst/>
            </a:prstGeom>
            <a:noFill/>
            <a:ln w="28575">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1867FEC7-07B2-49F2-9B42-ADE01B5CFFFD}"/>
              </a:ext>
            </a:extLst>
          </p:cNvPr>
          <p:cNvSpPr/>
          <p:nvPr/>
        </p:nvSpPr>
        <p:spPr>
          <a:xfrm>
            <a:off x="407368" y="997191"/>
            <a:ext cx="11377264"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a:t>
            </a:r>
          </a:p>
        </p:txBody>
      </p:sp>
    </p:spTree>
    <p:extLst>
      <p:ext uri="{BB962C8B-B14F-4D97-AF65-F5344CB8AC3E}">
        <p14:creationId xmlns:p14="http://schemas.microsoft.com/office/powerpoint/2010/main" val="16850108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761457" y="3212976"/>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90550" y="5013176"/>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1037151"/>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407368" y="3142710"/>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407368" y="1807842"/>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124744"/>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119336" y="2388076"/>
            <a:ext cx="11619168" cy="118494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NEWBOOK N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NOT</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sz="1600" dirty="0">
                <a:latin typeface="Arial" panose="020B0604020202020204" pitchFamily="34" charset="0"/>
                <a:cs typeface="Arial" panose="020B0604020202020204" pitchFamily="34" charset="0"/>
              </a:rPr>
              <a:t>OLDBOOK 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O.ID = N.ID </a:t>
            </a:r>
            <a:r>
              <a:rPr lang="en-US" sz="1600" dirty="0">
                <a:solidFill>
                  <a:schemeClr val="accent5">
                    <a:lumMod val="50000"/>
                  </a:schemeClr>
                </a:solidFill>
                <a:latin typeface="Arial" panose="020B0604020202020204" pitchFamily="34" charset="0"/>
                <a:cs typeface="Arial" panose="020B0604020202020204" pitchFamily="34" charset="0"/>
              </a:rPr>
              <a:t>AND</a:t>
            </a:r>
            <a:r>
              <a:rPr lang="en-US" sz="1600" dirty="0">
                <a:latin typeface="Arial" panose="020B0604020202020204" pitchFamily="34" charset="0"/>
                <a:cs typeface="Arial" panose="020B0604020202020204" pitchFamily="34" charset="0"/>
              </a:rPr>
              <a:t> O.NAME = N.NAME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520347816"/>
              </p:ext>
            </p:extLst>
          </p:nvPr>
        </p:nvGraphicFramePr>
        <p:xfrm>
          <a:off x="1551898" y="3861048"/>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2498897164"/>
              </p:ext>
            </p:extLst>
          </p:nvPr>
        </p:nvGraphicFramePr>
        <p:xfrm>
          <a:off x="4632155" y="3861050"/>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876658"/>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5624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273615911"/>
              </p:ext>
            </p:extLst>
          </p:nvPr>
        </p:nvGraphicFramePr>
        <p:xfrm>
          <a:off x="7856720" y="3858419"/>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46120121"/>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19336" y="1358231"/>
            <a:ext cx="11619168"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1600200" y="3048001"/>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1600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714500" y="5715001"/>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335360" y="1321238"/>
            <a:ext cx="1152128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20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20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000" dirty="0">
              <a:solidFill>
                <a:schemeClr val="bg2">
                  <a:lumMod val="50000"/>
                </a:schemeClr>
              </a:solidFill>
              <a:latin typeface="Arial" pitchFamily="34" charset="0"/>
              <a:cs typeface="Arial" pitchFamily="34" charset="0"/>
            </a:endParaRP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676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696192" y="2890898"/>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1600200" y="388620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1600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127448" y="3429001"/>
            <a:ext cx="9577064" cy="923330"/>
          </a:xfrm>
          <a:prstGeom prst="rect">
            <a:avLst/>
          </a:prstGeom>
          <a:solidFill>
            <a:schemeClr val="bg1"/>
          </a:solidFill>
        </p:spPr>
        <p:txBody>
          <a:bodyPr wrap="square">
            <a:spAutoFit/>
          </a:bodyPr>
          <a:lstStyle/>
          <a:p>
            <a:r>
              <a:rPr lang="en-IN" dirty="0">
                <a:solidFill>
                  <a:schemeClr val="bg2">
                    <a:lumMod val="25000"/>
                  </a:schemeClr>
                </a:solidFill>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699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604" y="609601"/>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1600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600200" y="1986678"/>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676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3445954" y="3244334"/>
            <a:ext cx="5300092" cy="369332"/>
          </a:xfrm>
          <a:prstGeom prst="rect">
            <a:avLst/>
          </a:prstGeom>
        </p:spPr>
        <p:txBody>
          <a:bodyPr wrap="square">
            <a:spAutoFit/>
          </a:bodyPr>
          <a:lstStyle/>
          <a:p>
            <a:r>
              <a:rPr lang="en-US" dirty="0">
                <a:solidFill>
                  <a:srgbClr val="006C86"/>
                </a:solidFill>
              </a:rPr>
              <a:t>The DEFAULT specifies a default value for the column.</a:t>
            </a:r>
            <a:endParaRPr lang="en-IN" dirty="0">
              <a:solidFill>
                <a:srgbClr val="006C86"/>
              </a:solidFill>
            </a:endParaRPr>
          </a:p>
        </p:txBody>
      </p:sp>
    </p:spTree>
    <p:extLst>
      <p:ext uri="{BB962C8B-B14F-4D97-AF65-F5344CB8AC3E}">
        <p14:creationId xmlns:p14="http://schemas.microsoft.com/office/powerpoint/2010/main" val="14315451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3393"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Tree>
    <p:extLst>
      <p:ext uri="{BB962C8B-B14F-4D97-AF65-F5344CB8AC3E}">
        <p14:creationId xmlns:p14="http://schemas.microsoft.com/office/powerpoint/2010/main" val="23649685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3433" y="3307504"/>
            <a:ext cx="10225135" cy="369332"/>
          </a:xfrm>
          <a:prstGeom prst="rect">
            <a:avLst/>
          </a:prstGeom>
        </p:spPr>
        <p:txBody>
          <a:bodyPr wrap="square">
            <a:spAutoFit/>
          </a:bodyPr>
          <a:lstStyle/>
          <a:p>
            <a:r>
              <a:rPr lang="en-US" dirty="0">
                <a:solidFill>
                  <a:srgbClr val="006C86"/>
                </a:solidFill>
                <a:latin typeface="Arial" panose="020B0604020202020204" pitchFamily="34" charset="0"/>
                <a:cs typeface="Arial" panose="020B0604020202020204" pitchFamily="34" charset="0"/>
              </a:rPr>
              <a:t>The </a:t>
            </a:r>
            <a:r>
              <a:rPr lang="en-US" b="1" dirty="0">
                <a:solidFill>
                  <a:srgbClr val="006C86"/>
                </a:solidFill>
                <a:latin typeface="Arial" panose="020B0604020202020204" pitchFamily="34" charset="0"/>
                <a:cs typeface="Arial" panose="020B0604020202020204" pitchFamily="34" charset="0"/>
              </a:rPr>
              <a:t>AUTO_INCREMENT </a:t>
            </a:r>
            <a:r>
              <a:rPr lang="en-US" dirty="0">
                <a:solidFill>
                  <a:srgbClr val="006C86"/>
                </a:solidFill>
                <a:latin typeface="Arial" panose="020B0604020202020204" pitchFamily="34" charset="0"/>
                <a:cs typeface="Arial" panose="020B0604020202020204"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357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4149081"/>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1" name="Rectangle 10"/>
          <p:cNvSpPr/>
          <p:nvPr/>
        </p:nvSpPr>
        <p:spPr>
          <a:xfrm>
            <a:off x="551385" y="3429001"/>
            <a:ext cx="8818295" cy="800219"/>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4091" y="4437113"/>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29464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3" name="Rectangle 2"/>
          <p:cNvSpPr/>
          <p:nvPr/>
        </p:nvSpPr>
        <p:spPr>
          <a:xfrm>
            <a:off x="335360" y="762000"/>
            <a:ext cx="11593288" cy="646331"/>
          </a:xfrm>
          <a:prstGeom prst="rect">
            <a:avLst/>
          </a:prstGeom>
          <a:no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363180" y="2636912"/>
            <a:ext cx="11421452" cy="892552"/>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solidFill>
                  <a:schemeClr val="tx2">
                    <a:lumMod val="50000"/>
                  </a:schemeClr>
                </a:solidFill>
              </a:rPr>
              <a:t>Triggers cannot use NEW.col_name or use OLD.col_name to refer to generated columns.</a:t>
            </a:r>
          </a:p>
        </p:txBody>
      </p:sp>
      <p:sp>
        <p:nvSpPr>
          <p:cNvPr id="5" name="Rectangle 4"/>
          <p:cNvSpPr/>
          <p:nvPr/>
        </p:nvSpPr>
        <p:spPr>
          <a:xfrm>
            <a:off x="335360" y="4161854"/>
            <a:ext cx="11593288" cy="923330"/>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9" name="Rectangle 8">
            <a:extLst>
              <a:ext uri="{FF2B5EF4-FFF2-40B4-BE49-F238E27FC236}">
                <a16:creationId xmlns:a16="http://schemas.microsoft.com/office/drawing/2014/main" id="{7B10BFED-5B69-46C0-84CC-68BB2A43C9CD}"/>
              </a:ext>
            </a:extLst>
          </p:cNvPr>
          <p:cNvSpPr/>
          <p:nvPr/>
        </p:nvSpPr>
        <p:spPr>
          <a:xfrm>
            <a:off x="335360" y="170254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4029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80412"/>
            <a:ext cx="11665296" cy="1015663"/>
          </a:xfrm>
          <a:prstGeom prst="rect">
            <a:avLst/>
          </a:prstGeom>
          <a:noFill/>
        </p:spPr>
        <p:txBody>
          <a:bodyPr wrap="square">
            <a:spAutoFit/>
          </a:bodyPr>
          <a:lstStyle/>
          <a:p>
            <a:pPr algn="just"/>
            <a:r>
              <a:rPr lang="en-IN" sz="2000" dirty="0">
                <a:latin typeface="Arial" panose="020B0604020202020204" pitchFamily="34"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3352" y="2060848"/>
            <a:ext cx="11665296" cy="1077218"/>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9" name="Rectangle 8">
            <a:extLst>
              <a:ext uri="{FF2B5EF4-FFF2-40B4-BE49-F238E27FC236}">
                <a16:creationId xmlns:a16="http://schemas.microsoft.com/office/drawing/2014/main" id="{0A4C5CCE-8DD0-4B52-8C0A-64AA99C70A63}"/>
              </a:ext>
            </a:extLst>
          </p:cNvPr>
          <p:cNvSpPr/>
          <p:nvPr/>
        </p:nvSpPr>
        <p:spPr>
          <a:xfrm>
            <a:off x="263352" y="3485908"/>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4943726" cy="400110"/>
          </a:xfrm>
          <a:prstGeom prst="rect">
            <a:avLst/>
          </a:prstGeom>
        </p:spPr>
        <p:txBody>
          <a:bodyPr wrap="none">
            <a:spAutoFit/>
          </a:bodyPr>
          <a:lstStyle/>
          <a:p>
            <a:r>
              <a:rPr lang="en-US" sz="2000" dirty="0">
                <a:solidFill>
                  <a:schemeClr val="tx1">
                    <a:lumMod val="85000"/>
                    <a:lumOff val="15000"/>
                  </a:schemeClr>
                </a:solidFill>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400" dirty="0">
                <a:solidFill>
                  <a:srgbClr val="FF0000"/>
                </a:solidFill>
              </a:rPr>
              <a:t>Remember:</a:t>
            </a:r>
          </a:p>
          <a:p>
            <a:endParaRPr lang="en-IN" sz="800" b="1" dirty="0"/>
          </a:p>
          <a:p>
            <a:pPr marL="285750" indent="-285750">
              <a:buFont typeface="Arial" panose="020B0604020202020204" pitchFamily="34" charset="0"/>
              <a:buChar char="•"/>
            </a:pPr>
            <a:r>
              <a:rPr lang="en-IN" b="1" dirty="0"/>
              <a:t>PRI</a:t>
            </a:r>
            <a:r>
              <a:rPr lang="en-IN" dirty="0"/>
              <a:t> =&gt; primary key</a:t>
            </a:r>
          </a:p>
          <a:p>
            <a:pPr marL="285750" indent="-285750">
              <a:buFont typeface="Arial" panose="020B0604020202020204" pitchFamily="34" charset="0"/>
              <a:buChar char="•"/>
            </a:pPr>
            <a:r>
              <a:rPr lang="en-IN" b="1" dirty="0"/>
              <a:t>UNI</a:t>
            </a:r>
            <a:r>
              <a:rPr lang="en-IN" dirty="0"/>
              <a:t> =&gt; unique key</a:t>
            </a:r>
          </a:p>
          <a:p>
            <a:pPr marL="285750" indent="-285750">
              <a:buFont typeface="Arial" panose="020B0604020202020204" pitchFamily="34" charset="0"/>
              <a:buChar char="•"/>
            </a:pPr>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400" dirty="0">
                <a:solidFill>
                  <a:srgbClr val="FF0000"/>
                </a:solidFill>
              </a:rPr>
              <a:t>Note:</a:t>
            </a:r>
          </a:p>
          <a:p>
            <a:endParaRPr lang="en-IN" sz="800" dirty="0">
              <a:solidFill>
                <a:srgbClr val="FF0000"/>
              </a:solidFill>
            </a:endParaRPr>
          </a:p>
          <a:p>
            <a:pPr marL="342900" indent="-342900">
              <a:buFont typeface="Arial" panose="020B0604020202020204" pitchFamily="34" charset="0"/>
              <a:buChar char="•"/>
            </a:pPr>
            <a:r>
              <a:rPr lang="en-IN" sz="2000" dirty="0"/>
              <a:t>a table with a foreign key that references another table's primary key is MUL.</a:t>
            </a:r>
          </a:p>
          <a:p>
            <a:pPr marL="342900" indent="-342900">
              <a:buFont typeface="Arial" panose="020B0604020202020204" pitchFamily="34" charset="0"/>
              <a:buChar char="•"/>
            </a:pPr>
            <a:r>
              <a:rPr lang="en-IN" sz="2000" dirty="0"/>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97529861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a:t>
            </a:r>
          </a:p>
        </p:txBody>
      </p:sp>
      <p:sp>
        <p:nvSpPr>
          <p:cNvPr id="5" name="Rectangle 4"/>
          <p:cNvSpPr/>
          <p:nvPr/>
        </p:nvSpPr>
        <p:spPr>
          <a:xfrm>
            <a:off x="1600200" y="838201"/>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676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676400"/>
            <a:ext cx="11377264" cy="2862322"/>
          </a:xfrm>
          <a:prstGeom prst="rect">
            <a:avLst/>
          </a:prstGeom>
        </p:spPr>
        <p:txBody>
          <a:bodyPr wrap="square">
            <a:spAutoFit/>
          </a:bodyPr>
          <a:lstStyle/>
          <a:p>
            <a:pPr algn="just"/>
            <a:r>
              <a:rPr lang="en-IN" b="1" i="1" dirty="0">
                <a:solidFill>
                  <a:schemeClr val="tx1">
                    <a:lumMod val="85000"/>
                    <a:lumOff val="15000"/>
                  </a:schemeClr>
                </a:solidFill>
                <a:latin typeface="Arial" pitchFamily="34" charset="0"/>
                <a:cs typeface="Arial" pitchFamily="34" charset="0"/>
              </a:rPr>
              <a:t>Candidate Key: </a:t>
            </a:r>
            <a:r>
              <a:rPr lang="en-IN" dirty="0">
                <a:solidFill>
                  <a:schemeClr val="tx1">
                    <a:lumMod val="85000"/>
                    <a:lumOff val="15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tx1">
                  <a:lumMod val="85000"/>
                  <a:lumOff val="15000"/>
                </a:schemeClr>
              </a:solidFill>
              <a:latin typeface="Arial" pitchFamily="34" charset="0"/>
              <a:cs typeface="Arial" pitchFamily="34" charset="0"/>
            </a:endParaRPr>
          </a:p>
          <a:p>
            <a:pPr algn="just"/>
            <a:r>
              <a:rPr lang="en-IN" b="1" i="1" dirty="0">
                <a:solidFill>
                  <a:schemeClr val="tx1">
                    <a:lumMod val="85000"/>
                    <a:lumOff val="15000"/>
                  </a:schemeClr>
                </a:solidFill>
                <a:latin typeface="Arial" pitchFamily="34" charset="0"/>
                <a:cs typeface="Arial" pitchFamily="34" charset="0"/>
              </a:rPr>
              <a:t>Primary Key: </a:t>
            </a:r>
            <a:r>
              <a:rPr lang="en-IN" dirty="0">
                <a:solidFill>
                  <a:schemeClr val="tx1">
                    <a:lumMod val="85000"/>
                    <a:lumOff val="15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tx1">
                  <a:lumMod val="85000"/>
                  <a:lumOff val="15000"/>
                </a:schemeClr>
              </a:solidFill>
              <a:latin typeface="Gentium Basic"/>
            </a:endParaRPr>
          </a:p>
          <a:p>
            <a:pPr algn="just"/>
            <a:r>
              <a:rPr lang="en-IN" b="1" i="1" dirty="0">
                <a:solidFill>
                  <a:schemeClr val="tx1">
                    <a:lumMod val="85000"/>
                    <a:lumOff val="15000"/>
                  </a:schemeClr>
                </a:solidFill>
                <a:latin typeface="Gentium Basic"/>
              </a:rPr>
              <a:t>Alternate Key: </a:t>
            </a:r>
            <a:r>
              <a:rPr lang="en-IN" dirty="0">
                <a:solidFill>
                  <a:schemeClr val="tx1">
                    <a:lumMod val="85000"/>
                    <a:lumOff val="15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3352" y="3866351"/>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976"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7"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4273" y="1456166"/>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920" y="3717033"/>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9336" y="3717034"/>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5761"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430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2500" y="3254146"/>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9643" y="33087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9336"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90745" y="4020323"/>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2241" y="1456166"/>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071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6" name="Rectangle 5"/>
          <p:cNvSpPr/>
          <p:nvPr/>
        </p:nvSpPr>
        <p:spPr>
          <a:xfrm>
            <a:off x="1600786"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600786" y="1258673"/>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600786" y="2209804"/>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600786" y="2905707"/>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4596"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4596"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976"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976" y="5096474"/>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7369"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14123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7368" y="76204"/>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7368" y="4775970"/>
            <a:ext cx="11377264" cy="1200329"/>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3485" y="3480222"/>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379894"/>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3352" y="1551275"/>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937" y="1412776"/>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3352" y="3429000"/>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1570" y="5517232"/>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3730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812486" y="1168674"/>
            <a:ext cx="9459978" cy="5572693"/>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2123658"/>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8060172" y="794402"/>
            <a:ext cx="3990889" cy="769441"/>
          </a:xfrm>
          <a:prstGeom prst="rect">
            <a:avLst/>
          </a:prstGeom>
          <a:solidFill>
            <a:schemeClr val="accent5">
              <a:lumMod val="50000"/>
            </a:schemeClr>
          </a:solidFill>
        </p:spPr>
        <p:txBody>
          <a:bodyPr wrap="square">
            <a:spAutoFit/>
          </a:bodyPr>
          <a:lstStyle/>
          <a:p>
            <a:r>
              <a:rPr lang="en-IN" sz="2200" dirty="0">
                <a:solidFill>
                  <a:schemeClr val="bg1">
                    <a:lumMod val="95000"/>
                  </a:schemeClr>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815882"/>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p>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sz="800"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DELETE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rgbClr val="C00000"/>
                </a:solidFill>
                <a:latin typeface="Arial" panose="020B0604020202020204" pitchFamily="34" charset="0"/>
                <a:cs typeface="Arial" panose="020B0604020202020204" pitchFamily="34" charset="0"/>
              </a:rPr>
              <a:t>     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 </a:t>
            </a:r>
            <a:r>
              <a:rPr lang="en-IN" b="1" dirty="0">
                <a:solidFill>
                  <a:srgbClr val="0077AA"/>
                </a:solidFill>
                <a:latin typeface="Arial" panose="020B0604020202020204" pitchFamily="34" charset="0"/>
                <a:ea typeface="Times New Roman" panose="02020603050405020304" pitchFamily="18" charset="0"/>
              </a:rPr>
              <a:t>ON UPDATE CASCADE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407368" y="836713"/>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842016"/>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9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2774701"/>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538922" y="3212069"/>
            <a:ext cx="511256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vehicleID </a:t>
            </a:r>
            <a:r>
              <a:rPr lang="en-US" dirty="0">
                <a:solidFill>
                  <a:srgbClr val="834689"/>
                </a:solidFill>
                <a:latin typeface="Arial" panose="020B0604020202020204" pitchFamily="34" charset="0"/>
                <a:cs typeface="Arial" panose="020B0604020202020204" pitchFamily="34" charset="0"/>
              </a:rPr>
              <a:t>INT</a:t>
            </a:r>
            <a:r>
              <a:rPr lang="en-US" dirty="0">
                <a:solidFill>
                  <a:srgbClr val="0086B3"/>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 </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year </a:t>
            </a:r>
            <a:r>
              <a:rPr lang="en-US" dirty="0">
                <a:solidFill>
                  <a:srgbClr val="834689"/>
                </a:solidFill>
                <a:latin typeface="Arial" panose="020B0604020202020204" pitchFamily="34" charset="0"/>
                <a:cs typeface="Arial" panose="020B0604020202020204" pitchFamily="34" charset="0"/>
              </a:rPr>
              <a:t>INT</a:t>
            </a:r>
            <a:r>
              <a:rPr lang="en-US" dirty="0">
                <a:solidFill>
                  <a:srgbClr val="333333"/>
                </a:solidFill>
                <a:latin typeface="Arial" panose="020B0604020202020204" pitchFamily="34" charset="0"/>
                <a:cs typeface="Arial" panose="020B0604020202020204" pitchFamily="34" charset="0"/>
              </a:rPr>
              <a:t>, </a:t>
            </a:r>
          </a:p>
          <a:p>
            <a:r>
              <a:rPr lang="en-US" dirty="0">
                <a:solidFill>
                  <a:srgbClr val="333333"/>
                </a:solidFill>
                <a:latin typeface="Arial" panose="020B0604020202020204" pitchFamily="34" charset="0"/>
                <a:cs typeface="Arial" panose="020B0604020202020204" pitchFamily="34" charset="0"/>
              </a:rPr>
              <a:t>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100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333333"/>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vehicles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NOT</a:t>
            </a:r>
            <a:r>
              <a:rPr lang="en-IN" dirty="0">
                <a:solidFill>
                  <a:srgbClr val="834689"/>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ADD</a:t>
            </a:r>
            <a:r>
              <a:rPr lang="en-IN" dirty="0">
                <a:latin typeface="Arial" panose="020B0604020202020204" pitchFamily="34" charset="0"/>
                <a:cs typeface="Arial" panose="020B0604020202020204" pitchFamily="34" charset="0"/>
              </a:rPr>
              <a:t> note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cs typeface="Arial" panose="020B0604020202020204" pitchFamily="34" charset="0"/>
              </a:rPr>
              <a:t>NOT NULL, </a:t>
            </a:r>
          </a:p>
          <a:p>
            <a:r>
              <a:rPr lang="en-US" dirty="0">
                <a:solidFill>
                  <a:srgbClr val="0077AA"/>
                </a:solidFill>
                <a:latin typeface="Arial" panose="020B0604020202020204" pitchFamily="34" charset="0"/>
                <a:cs typeface="Arial" panose="020B0604020202020204" pitchFamily="34" charset="0"/>
              </a:rPr>
              <a:t>MODIFY</a:t>
            </a:r>
            <a:r>
              <a:rPr lang="en-US" dirty="0">
                <a:solidFill>
                  <a:schemeClr val="tx1">
                    <a:lumMod val="95000"/>
                    <a:lumOff val="5000"/>
                  </a:schemeClr>
                </a:solidFill>
                <a:latin typeface="Arial" panose="020B0604020202020204" pitchFamily="34" charset="0"/>
                <a:cs typeface="Arial" panose="020B0604020202020204" pitchFamily="34" charset="0"/>
              </a:rPr>
              <a:t> make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NOT NULL;</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year model_year </a:t>
            </a:r>
            <a:r>
              <a:rPr lang="en-US" dirty="0">
                <a:solidFill>
                  <a:srgbClr val="834689"/>
                </a:solidFill>
                <a:latin typeface="Arial" panose="020B0604020202020204" pitchFamily="34" charset="0"/>
                <a:cs typeface="Arial" panose="020B0604020202020204" pitchFamily="34" charset="0"/>
              </a:rPr>
              <a:t>SMALLINT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color model_color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20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note </a:t>
            </a:r>
            <a:r>
              <a:rPr lang="en-IN" dirty="0"/>
              <a:t>vehicleCondition </a:t>
            </a:r>
            <a:r>
              <a:rPr lang="en-US" dirty="0">
                <a:solidFill>
                  <a:srgbClr val="834689"/>
                </a:solidFill>
                <a:latin typeface="Arial" panose="020B0604020202020204" pitchFamily="34" charset="0"/>
                <a:cs typeface="Arial" panose="020B0604020202020204" pitchFamily="34" charset="0"/>
              </a:rPr>
              <a:t>VARCHAR</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150</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cs typeface="Arial" panose="020B0604020202020204" pitchFamily="34" charset="0"/>
              </a:rPr>
              <a:t>;</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33910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dirty="0">
                <a:solidFill>
                  <a:srgbClr val="00B050"/>
                </a:solidFill>
                <a:latin typeface="Arial" panose="020B0604020202020204" pitchFamily="34" charset="0"/>
                <a:cs typeface="Arial" panose="020B0604020202020204" pitchFamily="34" charset="0"/>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01317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745055" y="3124200"/>
            <a:ext cx="2700301"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4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3416320"/>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11175000"/>
              </p:ext>
            </p:extLst>
          </p:nvPr>
        </p:nvGraphicFramePr>
        <p:xfrm>
          <a:off x="119532" y="738286"/>
          <a:ext cx="11952936" cy="4733060"/>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V1</a:t>
            </a:r>
            <a:r>
              <a:rPr lang="en-IN" dirty="0">
                <a:latin typeface="Arial" panose="020B0604020202020204" pitchFamily="34" charset="0"/>
                <a:cs typeface="Arial" panose="020B0604020202020204" pitchFamily="34" charset="0"/>
              </a:rPr>
              <a:t>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DEPT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809720" y="3429000"/>
            <a:ext cx="8572560" cy="1631216"/>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600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00200" y="2527281"/>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16011"/>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828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52400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800" y="3276601"/>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600200" y="3352801"/>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96070"/>
            <a:ext cx="8763000"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400" y="4114801"/>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5967"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629400"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4038601"/>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765" y="247472"/>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1676400" y="928671"/>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676400" y="4429133"/>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1600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438871"/>
            <a:ext cx="8763000" cy="880369"/>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400" y="24384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600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400" y="5334001"/>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600200" y="4549915"/>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400" y="152401"/>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1600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2743200"/>
            <a:ext cx="8763000"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714500" y="3312856"/>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676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400" y="1"/>
            <a:ext cx="2798712"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676400" y="1066801"/>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676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5638800" y="1134071"/>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152400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1600200" y="2362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600200" y="31242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172200" y="3698320"/>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828800"/>
            <a:ext cx="8763000"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400" y="2547879"/>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400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1676400" y="740689"/>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78675" y="2133600"/>
            <a:ext cx="860832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1600200" y="765364"/>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600200" y="30989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67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657601"/>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67478"/>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124201"/>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200401"/>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600200" y="5352872"/>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1600200" y="609601"/>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268877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600200" y="476136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1600200" y="711876"/>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600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66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66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sp>
        <p:nvSpPr>
          <p:cNvPr id="3" name="Rectangle 2"/>
          <p:cNvSpPr/>
          <p:nvPr/>
        </p:nvSpPr>
        <p:spPr>
          <a:xfrm>
            <a:off x="1687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76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800" y="3135087"/>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1600200" y="6096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295400"/>
            <a:ext cx="899160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600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600200" y="2145268"/>
            <a:ext cx="899160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600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600200" y="4126468"/>
            <a:ext cx="899160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600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600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600200" y="5562600"/>
            <a:ext cx="899160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1600200" y="767478"/>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676400" y="3581401"/>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676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666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600200" y="35106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1600200" y="767478"/>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1687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997804"/>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2" name="Rectangle 1"/>
          <p:cNvSpPr/>
          <p:nvPr/>
        </p:nvSpPr>
        <p:spPr>
          <a:xfrm>
            <a:off x="1600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400" y="152401"/>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600200" y="3697070"/>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00200" y="1828800"/>
            <a:ext cx="899160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600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644868" y="685801"/>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2260700"/>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400" y="838201"/>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990601"/>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600200" y="1688069"/>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600200" y="2630270"/>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600" y="4419601"/>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5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1676400" y="1881664"/>
            <a:ext cx="8839200"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600" y="3886201"/>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1752600" y="78807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2677887"/>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600" y="4761362"/>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600" y="6096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30480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600" y="76200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1752600" y="767478"/>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600" y="3586878"/>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800" y="4800601"/>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200400" y="5562601"/>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1752600" y="906483"/>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1752600" y="774681"/>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600" y="4038601"/>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612" y="2438967"/>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1596492" y="1174532"/>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152400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1524000" y="2514601"/>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1524000" y="365431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1524000" y="4808195"/>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31" y="1143001"/>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24000" y="685801"/>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1752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pic>
        <p:nvPicPr>
          <p:cNvPr id="16" name="Picture 15">
            <a:extLst>
              <a:ext uri="{FF2B5EF4-FFF2-40B4-BE49-F238E27FC236}">
                <a16:creationId xmlns:a16="http://schemas.microsoft.com/office/drawing/2014/main" id="{B84564A3-D215-4DCC-B12C-37C91C81EB35}"/>
              </a:ext>
            </a:extLst>
          </p:cNvPr>
          <p:cNvPicPr>
            <a:picLocks noChangeAspect="1"/>
          </p:cNvPicPr>
          <p:nvPr/>
        </p:nvPicPr>
        <p:blipFill>
          <a:blip r:embed="rId2"/>
          <a:stretch>
            <a:fillRect/>
          </a:stretch>
        </p:blipFill>
        <p:spPr>
          <a:xfrm>
            <a:off x="148638" y="3298304"/>
            <a:ext cx="11894724" cy="3299048"/>
          </a:xfrm>
          <a:prstGeom prst="rect">
            <a:avLst/>
          </a:prstGeom>
        </p:spPr>
      </p:pic>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one-to-one relationship is a type of cardinality that refers to the relationship between two entities A and B in which one element of entity A may only be linked to one element of entity B, and vice versa.</a:t>
            </a:r>
          </a:p>
        </p:txBody>
      </p:sp>
    </p:spTree>
    <p:extLst>
      <p:ext uri="{BB962C8B-B14F-4D97-AF65-F5344CB8AC3E}">
        <p14:creationId xmlns:p14="http://schemas.microsoft.com/office/powerpoint/2010/main" val="3046909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EC1E87B7-AE10-4C5E-8722-A13E685DBA7D}"/>
              </a:ext>
            </a:extLst>
          </p:cNvPr>
          <p:cNvSpPr/>
          <p:nvPr/>
        </p:nvSpPr>
        <p:spPr>
          <a:xfrm>
            <a:off x="187636" y="4005064"/>
            <a:ext cx="59083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1E7CB2-1DEA-4DE7-BFB3-0E7CC3FB350C}"/>
              </a:ext>
            </a:extLst>
          </p:cNvPr>
          <p:cNvPicPr>
            <a:picLocks noChangeAspect="1"/>
          </p:cNvPicPr>
          <p:nvPr/>
        </p:nvPicPr>
        <p:blipFill>
          <a:blip r:embed="rId2"/>
          <a:stretch>
            <a:fillRect/>
          </a:stretch>
        </p:blipFill>
        <p:spPr>
          <a:xfrm>
            <a:off x="4871863" y="1223793"/>
            <a:ext cx="6982889" cy="3933399"/>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5274" y="71435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381621" y="642918"/>
            <a:ext cx="664373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524496" y="2420889"/>
            <a:ext cx="5214974" cy="20666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66645" y="220486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4"/>
          <a:stretch>
            <a:fillRect/>
          </a:stretch>
        </p:blipFill>
        <p:spPr>
          <a:xfrm>
            <a:off x="4515" y="4149081"/>
            <a:ext cx="5519982" cy="2766578"/>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147600" y="3297600"/>
            <a:ext cx="12072663" cy="3297600"/>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75E064-C261-4FE8-B3A5-9C05EF850BE2}"/>
              </a:ext>
            </a:extLst>
          </p:cNvPr>
          <p:cNvPicPr>
            <a:picLocks noChangeAspect="1"/>
          </p:cNvPicPr>
          <p:nvPr/>
        </p:nvPicPr>
        <p:blipFill>
          <a:blip r:embed="rId3"/>
          <a:stretch>
            <a:fillRect/>
          </a:stretch>
        </p:blipFill>
        <p:spPr>
          <a:xfrm>
            <a:off x="30599" y="3567044"/>
            <a:ext cx="5977225" cy="3290953"/>
          </a:xfrm>
          <a:prstGeom prst="rect">
            <a:avLst/>
          </a:prstGeom>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69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479376" y="58477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4524364"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479376" y="2375756"/>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524364"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500571"/>
            <a:ext cx="4500570" cy="2371725"/>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4829864"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263352" y="997804"/>
            <a:ext cx="11665296"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work only in one department.</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71700"/>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D5B560-C2CC-4D69-8D56-7CD09653E8D1}"/>
              </a:ext>
            </a:extLst>
          </p:cNvPr>
          <p:cNvSpPr/>
          <p:nvPr/>
        </p:nvSpPr>
        <p:spPr>
          <a:xfrm>
            <a:off x="263352" y="3906066"/>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4223792" y="3701931"/>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Tree>
    <p:extLst>
      <p:ext uri="{BB962C8B-B14F-4D97-AF65-F5344CB8AC3E}">
        <p14:creationId xmlns:p14="http://schemas.microsoft.com/office/powerpoint/2010/main" val="164489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80962" y="2031826"/>
            <a:ext cx="12030075" cy="4781550"/>
          </a:xfrm>
          <a:prstGeom prst="rect">
            <a:avLst/>
          </a:prstGeom>
        </p:spPr>
      </p:pic>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27" name="Group 26">
            <a:extLst>
              <a:ext uri="{FF2B5EF4-FFF2-40B4-BE49-F238E27FC236}">
                <a16:creationId xmlns:a16="http://schemas.microsoft.com/office/drawing/2014/main" id="{20234C42-DB0F-4A2D-BFDA-EA24EAAD18E4}"/>
              </a:ext>
            </a:extLst>
          </p:cNvPr>
          <p:cNvGrpSpPr/>
          <p:nvPr/>
        </p:nvGrpSpPr>
        <p:grpSpPr>
          <a:xfrm>
            <a:off x="2711624" y="5430710"/>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5027690"/>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75537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1912764"/>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209154"/>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515927"/>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600" y="1079720"/>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lang="en-US" sz="16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2024002" y="3500439"/>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chemeClr val="bg1"/>
                </a:solidFill>
              </a:rPr>
              <a:t>Data objects</a:t>
            </a:r>
          </a:p>
          <a:p>
            <a:pPr>
              <a:lnSpc>
                <a:spcPct val="150000"/>
              </a:lnSpc>
              <a:buFont typeface="Arial" pitchFamily="34" charset="0"/>
              <a:buChar char="•"/>
            </a:pPr>
            <a:r>
              <a:rPr lang="en-US" sz="2000" dirty="0">
                <a:solidFill>
                  <a:schemeClr val="bg1"/>
                </a:solidFill>
              </a:rPr>
              <a:t>The associations between different data objects</a:t>
            </a:r>
          </a:p>
          <a:p>
            <a:pPr>
              <a:lnSpc>
                <a:spcPct val="150000"/>
              </a:lnSpc>
              <a:buFont typeface="Arial" pitchFamily="34" charset="0"/>
              <a:buChar char="•"/>
            </a:pPr>
            <a:r>
              <a:rPr lang="en-US" sz="2000" dirty="0">
                <a:solidFill>
                  <a:schemeClr val="bg1"/>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316922"/>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72571" y="3128657"/>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4871864" y="4869160"/>
            <a:ext cx="7096678" cy="1415772"/>
          </a:xfrm>
          <a:prstGeom prst="rect">
            <a:avLst/>
          </a:prstGeom>
        </p:spPr>
        <p:txBody>
          <a:bodyPr wrap="square">
            <a:spAutoFit/>
          </a:bodyPr>
          <a:lstStyle/>
          <a:p>
            <a:r>
              <a:rPr lang="en-US" sz="2400" dirty="0">
                <a:solidFill>
                  <a:srgbClr val="FF0000"/>
                </a:solidFill>
              </a:rPr>
              <a:t>Note:</a:t>
            </a:r>
          </a:p>
          <a:p>
            <a:pPr marL="342900" indent="-342900">
              <a:buFont typeface="Arial" pitchFamily="34" charset="0"/>
              <a:buChar char="•"/>
            </a:pPr>
            <a:endParaRPr lang="en-US" sz="800" b="1" dirty="0">
              <a:solidFill>
                <a:srgbClr val="006C86"/>
              </a:solidFill>
            </a:endParaRPr>
          </a:p>
          <a:p>
            <a:pPr marL="342900" indent="-342900">
              <a:buFont typeface="Arial" pitchFamily="34" charset="0"/>
              <a:buChar char="•"/>
            </a:pPr>
            <a:r>
              <a:rPr lang="en-US" b="1" dirty="0">
                <a:solidFill>
                  <a:schemeClr val="tx1">
                    <a:lumMod val="85000"/>
                    <a:lumOff val="15000"/>
                  </a:schemeClr>
                </a:solidFill>
              </a:rPr>
              <a:t>Table -</a:t>
            </a:r>
            <a:r>
              <a:rPr lang="en-US" dirty="0">
                <a:solidFill>
                  <a:schemeClr val="tx1">
                    <a:lumMod val="85000"/>
                    <a:lumOff val="15000"/>
                  </a:schemeClr>
                </a:solidFill>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rPr>
              <a:t>Relation</a:t>
            </a:r>
            <a:r>
              <a:rPr lang="en-US" dirty="0">
                <a:solidFill>
                  <a:schemeClr val="tx1">
                    <a:lumMod val="85000"/>
                    <a:lumOff val="15000"/>
                  </a:schemeClr>
                </a:solidFill>
              </a:rPr>
              <a:t> </a:t>
            </a:r>
            <a:r>
              <a:rPr lang="en-US" b="1" dirty="0">
                <a:solidFill>
                  <a:schemeClr val="tx1">
                    <a:lumMod val="85000"/>
                    <a:lumOff val="15000"/>
                  </a:schemeClr>
                </a:solidFill>
              </a:rPr>
              <a:t> -</a:t>
            </a:r>
            <a:r>
              <a:rPr lang="en-US" dirty="0">
                <a:solidFill>
                  <a:schemeClr val="tx1">
                    <a:lumMod val="85000"/>
                    <a:lumOff val="15000"/>
                  </a:schemeClr>
                </a:solidFill>
              </a:rPr>
              <a:t> A logical construct that organizes data into rows and columns.</a:t>
            </a:r>
          </a:p>
        </p:txBody>
      </p:sp>
      <p:sp>
        <p:nvSpPr>
          <p:cNvPr id="8" name="Rectangle 7"/>
          <p:cNvSpPr/>
          <p:nvPr/>
        </p:nvSpPr>
        <p:spPr>
          <a:xfrm>
            <a:off x="223458" y="4869160"/>
            <a:ext cx="4062469" cy="1323439"/>
          </a:xfrm>
          <a:prstGeom prst="rect">
            <a:avLst/>
          </a:prstGeom>
        </p:spPr>
        <p:txBody>
          <a:bodyPr wrap="square">
            <a:spAutoFit/>
          </a:bodyPr>
          <a:lstStyle/>
          <a:p>
            <a:r>
              <a:rPr lang="en-US" sz="2400" dirty="0">
                <a:solidFill>
                  <a:srgbClr val="FF0000"/>
                </a:solidFill>
              </a:rPr>
              <a:t>Remember:</a:t>
            </a:r>
          </a:p>
          <a:p>
            <a:endParaRPr lang="en-US" sz="800" dirty="0">
              <a:solidFill>
                <a:srgbClr val="FF0000"/>
              </a:solidFill>
            </a:endParaRPr>
          </a:p>
          <a:p>
            <a:pPr marL="342900" indent="-342900">
              <a:buFont typeface="Arial" panose="020B0604020202020204" pitchFamily="34" charset="0"/>
              <a:buChar char="•"/>
            </a:pPr>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524100" y="3276601"/>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881158" y="642919"/>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881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881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2781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2676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2671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667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2667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2639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2524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2667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809720" y="3276603"/>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2667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3359697"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2309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2381224" y="2500307"/>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881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2130676" y="571482"/>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2095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095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2095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13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2999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2024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999"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27520</TotalTime>
  <Words>42110</Words>
  <Application>Microsoft Office PowerPoint</Application>
  <PresentationFormat>Widescreen</PresentationFormat>
  <Paragraphs>5054</Paragraphs>
  <Slides>528</Slides>
  <Notes>15</Notes>
  <HiddenSlides>145</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528</vt:i4>
      </vt:variant>
    </vt:vector>
  </HeadingPairs>
  <TitlesOfParts>
    <vt:vector size="562"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5698</cp:revision>
  <dcterms:created xsi:type="dcterms:W3CDTF">2015-10-09T06:09:34Z</dcterms:created>
  <dcterms:modified xsi:type="dcterms:W3CDTF">2020-07-03T09:07:08Z</dcterms:modified>
</cp:coreProperties>
</file>